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60" r:id="rId7"/>
    <p:sldId id="259" r:id="rId8"/>
    <p:sldId id="261" r:id="rId9"/>
    <p:sldId id="271" r:id="rId10"/>
    <p:sldId id="286" r:id="rId11"/>
    <p:sldId id="262" r:id="rId12"/>
    <p:sldId id="264" r:id="rId13"/>
    <p:sldId id="278" r:id="rId14"/>
    <p:sldId id="280" r:id="rId15"/>
    <p:sldId id="281" r:id="rId16"/>
    <p:sldId id="266" r:id="rId17"/>
    <p:sldId id="265" r:id="rId18"/>
    <p:sldId id="267" r:id="rId19"/>
    <p:sldId id="275" r:id="rId20"/>
    <p:sldId id="272" r:id="rId21"/>
    <p:sldId id="268" r:id="rId22"/>
    <p:sldId id="282" r:id="rId23"/>
    <p:sldId id="283" r:id="rId24"/>
    <p:sldId id="269" r:id="rId25"/>
    <p:sldId id="270" r:id="rId26"/>
    <p:sldId id="274" r:id="rId27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10" d="100"/>
          <a:sy n="110" d="100"/>
        </p:scale>
        <p:origin x="-10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02.%20&#1055;&#1086;&#1088;&#1091;&#1095;&#1077;&#1085;&#1080;&#1103;%20&#1088;&#1091;&#1082;&#1086;&#1074;&#1086;&#1076;&#1089;&#1090;&#1074;&#1072;\03_&#1041;&#1070;&#1044;&#1046;&#1045;&#1058;\2017%20&#1075;&#1086;&#1076;%20&#1087;&#1083;&#1072;&#1085;%202018%20&#1080;%202019\&#1050;&#1085;&#1080;&#1075;&#1072;1_&#1082;%20&#1087;&#1088;&#1077;&#1079;&#1077;&#1085;&#1090;_&#1076;&#1088;_&#1055;&#1059;&#1041;&#1051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02.%20&#1055;&#1086;&#1088;&#1091;&#1095;&#1077;&#1085;&#1080;&#1103;%20&#1088;&#1091;&#1082;&#1086;&#1074;&#1086;&#1076;&#1089;&#1090;&#1074;&#1072;\03_&#1041;&#1070;&#1044;&#1046;&#1045;&#1058;\2017%20&#1075;&#1086;&#1076;%20&#1087;&#1083;&#1072;&#1085;%202018%20&#1080;%202019\&#1050;&#1085;&#1080;&#1075;&#1072;1_&#1082;%20&#1087;&#1088;&#1077;&#1079;&#1077;&#1085;&#1090;_&#1076;&#1088;_&#1055;&#1059;&#1041;&#1051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02.%20&#1055;&#1086;&#1088;&#1091;&#1095;&#1077;&#1085;&#1080;&#1103;%20&#1088;&#1091;&#1082;&#1086;&#1074;&#1086;&#1076;&#1089;&#1090;&#1074;&#1072;\03_&#1041;&#1070;&#1044;&#1046;&#1045;&#1058;\2017%20&#1075;&#1086;&#1076;%20&#1087;&#1083;&#1072;&#1085;%202018%20&#1080;%202019\&#1050;&#1085;&#1080;&#1075;&#1072;1_&#1082;%20&#1087;&#1088;&#1077;&#1079;&#1077;&#1085;&#1090;_&#1076;&#1088;_&#1055;&#1059;&#1041;&#1051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02.%20&#1055;&#1086;&#1088;&#1091;&#1095;&#1077;&#1085;&#1080;&#1103;%20&#1088;&#1091;&#1082;&#1086;&#1074;&#1086;&#1076;&#1089;&#1090;&#1074;&#1072;\03_&#1041;&#1070;&#1044;&#1046;&#1045;&#1058;\2017%20&#1075;&#1086;&#1076;%20&#1087;&#1083;&#1072;&#1085;%202018%20&#1080;%202019\&#1050;&#1085;&#1080;&#1075;&#1072;1_&#1082;%20&#1087;&#1088;&#1077;&#1079;&#1077;&#1085;&#1090;_&#1076;&#1088;_&#1055;&#1059;&#1041;&#1051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02.%20&#1055;&#1086;&#1088;&#1091;&#1095;&#1077;&#1085;&#1080;&#1103;%20&#1088;&#1091;&#1082;&#1086;&#1074;&#1086;&#1076;&#1089;&#1090;&#1074;&#1072;\07.%20&#1050;&#1086;&#1083;&#1083;&#1077;&#1075;&#1080;&#1080;,%20&#1080;%20&#1087;&#1088;\160712%20&#1042;&#1080;&#1079;&#1080;&#1090;%20&#1055;&#1086;&#1083;&#1087;&#1088;&#1077;&#1076;&#1089;&#1090;&#1074;&#1072;\&#1050;&#1085;&#1080;&#1075;&#1072;1_&#1044;&#1080;&#1085;&#1072;&#1084;&#1080;&#1082;&#1072;%20&#1094;&#1077;&#1085;&#1099;%20&#1085;&#1077;&#1092;&#1090;&#1080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02.%20&#1055;&#1086;&#1088;&#1091;&#1095;&#1077;&#1085;&#1080;&#1103;%20&#1088;&#1091;&#1082;&#1086;&#1074;&#1086;&#1076;&#1089;&#1090;&#1074;&#1072;\07.%20&#1050;&#1086;&#1083;&#1083;&#1077;&#1075;&#1080;&#1080;,%20&#1080;%20&#1087;&#1088;\160712%20&#1042;&#1080;&#1079;&#1080;&#1090;%20&#1055;&#1086;&#1083;&#1087;&#1088;&#1077;&#1076;&#1089;&#1090;&#1074;&#1072;\&#1050;&#1085;&#1080;&#1075;&#1072;1_&#1044;&#1080;&#1085;&#1072;&#1084;&#1080;&#1082;&#1072;%20&#1094;&#1077;&#1085;&#1099;%20&#1085;&#1077;&#1092;&#1090;&#1080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02.%20&#1055;&#1086;&#1088;&#1091;&#1095;&#1077;&#1085;&#1080;&#1103;%20&#1088;&#1091;&#1082;&#1086;&#1074;&#1086;&#1076;&#1089;&#1090;&#1074;&#1072;\07.%20&#1050;&#1086;&#1083;&#1083;&#1077;&#1075;&#1080;&#1080;,%20&#1080;%20&#1087;&#1088;\160712%20&#1042;&#1080;&#1079;&#1080;&#1090;%20&#1055;&#1086;&#1083;&#1087;&#1088;&#1077;&#1076;&#1089;&#1090;&#1074;&#1072;\&#1050;&#1085;&#1080;&#1075;&#1072;1_&#1044;&#1080;&#1085;&#1072;&#1084;&#1080;&#1082;&#1072;%20&#1094;&#1077;&#1085;&#1099;%20&#1085;&#1077;&#1092;&#1090;&#1080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02.%20&#1055;&#1086;&#1088;&#1091;&#1095;&#1077;&#1085;&#1080;&#1103;%20&#1088;&#1091;&#1082;&#1086;&#1074;&#1086;&#1076;&#1089;&#1090;&#1074;&#1072;\03_&#1041;&#1070;&#1044;&#1046;&#1045;&#1058;\2017%20&#1075;&#1086;&#1076;%20&#1087;&#1083;&#1072;&#1085;%202018%20&#1080;%202019\&#1050;&#1085;&#1080;&#1075;&#1072;1_&#1082;%20&#1087;&#1088;&#1077;&#1079;&#1077;&#1085;&#1090;_&#1076;&#1088;_&#1055;&#1059;&#1041;&#1051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02.%20&#1055;&#1086;&#1088;&#1091;&#1095;&#1077;&#1085;&#1080;&#1103;%20&#1088;&#1091;&#1082;&#1086;&#1074;&#1086;&#1076;&#1089;&#1090;&#1074;&#1072;\03_&#1041;&#1070;&#1044;&#1046;&#1045;&#1058;\2017%20&#1075;&#1086;&#1076;%20&#1087;&#1083;&#1072;&#1085;%202018%20&#1080;%202019\&#1050;&#1086;&#1087;&#1080;&#1103;%20&#1060;&#1086;&#1088;&#1084;&#1072;%202&#1055;%20&#1085;&#1086;&#1103;&#1073;&#1088;&#1100;%202016%20&#1085;&#1072;%20&#1079;&#1072;&#1089;&#1077;&#1076;&#1072;&#1085;&#1080;&#1077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stacked"/>
        <c:ser>
          <c:idx val="3"/>
          <c:order val="0"/>
          <c:tx>
            <c:strRef>
              <c:f>'с формулами'!$B$23</c:f>
              <c:strCache>
                <c:ptCount val="1"/>
                <c:pt idx="0">
                  <c:v>Прочие неналоговые доходы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'с формулами'!$C$9:$F$9</c:f>
              <c:strCache>
                <c:ptCount val="4"/>
                <c:pt idx="0">
                  <c:v>2016 год
прогноз</c:v>
                </c:pt>
                <c:pt idx="1">
                  <c:v>2017 год
 проект</c:v>
                </c:pt>
                <c:pt idx="2">
                  <c:v>2018 год
 проект</c:v>
                </c:pt>
                <c:pt idx="3">
                  <c:v>2019 год
 проект</c:v>
                </c:pt>
              </c:strCache>
            </c:strRef>
          </c:cat>
          <c:val>
            <c:numRef>
              <c:f>'с формулами'!$C$23:$F$23</c:f>
              <c:numCache>
                <c:formatCode>#,##0.0</c:formatCode>
                <c:ptCount val="4"/>
                <c:pt idx="0">
                  <c:v>0.3660000000000001</c:v>
                </c:pt>
                <c:pt idx="1">
                  <c:v>0.36371520000000002</c:v>
                </c:pt>
                <c:pt idx="2">
                  <c:v>0.37016340000000003</c:v>
                </c:pt>
                <c:pt idx="3">
                  <c:v>0.24085989999999999</c:v>
                </c:pt>
              </c:numCache>
            </c:numRef>
          </c:val>
        </c:ser>
        <c:ser>
          <c:idx val="1"/>
          <c:order val="1"/>
          <c:tx>
            <c:strRef>
              <c:f>'с формулами'!$B$19</c:f>
              <c:strCache>
                <c:ptCount val="1"/>
                <c:pt idx="0">
                  <c:v>Налоги на имущество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'с формулами'!$C$9:$F$9</c:f>
              <c:strCache>
                <c:ptCount val="4"/>
                <c:pt idx="0">
                  <c:v>2016 год
прогноз</c:v>
                </c:pt>
                <c:pt idx="1">
                  <c:v>2017 год
 проект</c:v>
                </c:pt>
                <c:pt idx="2">
                  <c:v>2018 год
 проект</c:v>
                </c:pt>
                <c:pt idx="3">
                  <c:v>2019 год
 проект</c:v>
                </c:pt>
              </c:strCache>
            </c:strRef>
          </c:cat>
          <c:val>
            <c:numRef>
              <c:f>'с формулами'!$C$19:$F$19</c:f>
              <c:numCache>
                <c:formatCode>#,##0.0</c:formatCode>
                <c:ptCount val="4"/>
                <c:pt idx="0">
                  <c:v>5.59</c:v>
                </c:pt>
                <c:pt idx="1">
                  <c:v>5.6888999999999994</c:v>
                </c:pt>
                <c:pt idx="2">
                  <c:v>5.7396000000000011</c:v>
                </c:pt>
                <c:pt idx="3">
                  <c:v>6.0378185999999987</c:v>
                </c:pt>
              </c:numCache>
            </c:numRef>
          </c:val>
        </c:ser>
        <c:ser>
          <c:idx val="0"/>
          <c:order val="2"/>
          <c:tx>
            <c:strRef>
              <c:f>'с формулами'!$B$17</c:f>
              <c:strCache>
                <c:ptCount val="1"/>
                <c:pt idx="0">
                  <c:v>Налог на прибыль организаций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1,</a:t>
                    </a:r>
                    <a:r>
                      <a:rPr lang="ru-RU" dirty="0" smtClean="0"/>
                      <a:t>5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'с формулами'!$C$9:$F$9</c:f>
              <c:strCache>
                <c:ptCount val="4"/>
                <c:pt idx="0">
                  <c:v>2016 год
прогноз</c:v>
                </c:pt>
                <c:pt idx="1">
                  <c:v>2017 год
 проект</c:v>
                </c:pt>
                <c:pt idx="2">
                  <c:v>2018 год
 проект</c:v>
                </c:pt>
                <c:pt idx="3">
                  <c:v>2019 год
 проект</c:v>
                </c:pt>
              </c:strCache>
            </c:strRef>
          </c:cat>
          <c:val>
            <c:numRef>
              <c:f>'с формулами'!$C$17:$F$17</c:f>
              <c:numCache>
                <c:formatCode>#,##0.0</c:formatCode>
                <c:ptCount val="4"/>
                <c:pt idx="0">
                  <c:v>1.246</c:v>
                </c:pt>
                <c:pt idx="1">
                  <c:v>1.5251827</c:v>
                </c:pt>
                <c:pt idx="2">
                  <c:v>1.4984261999999997</c:v>
                </c:pt>
                <c:pt idx="3">
                  <c:v>1.4294806999999998</c:v>
                </c:pt>
              </c:numCache>
            </c:numRef>
          </c:val>
        </c:ser>
        <c:ser>
          <c:idx val="6"/>
          <c:order val="3"/>
          <c:tx>
            <c:strRef>
              <c:f>'с формулами'!$B$18</c:f>
              <c:strCache>
                <c:ptCount val="1"/>
                <c:pt idx="0">
                  <c:v>Налог на доходы физ. лиц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'с формулами'!$C$9:$F$9</c:f>
              <c:strCache>
                <c:ptCount val="4"/>
                <c:pt idx="0">
                  <c:v>2016 год
прогноз</c:v>
                </c:pt>
                <c:pt idx="1">
                  <c:v>2017 год
 проект</c:v>
                </c:pt>
                <c:pt idx="2">
                  <c:v>2018 год
 проект</c:v>
                </c:pt>
                <c:pt idx="3">
                  <c:v>2019 год
 проект</c:v>
                </c:pt>
              </c:strCache>
            </c:strRef>
          </c:cat>
          <c:val>
            <c:numRef>
              <c:f>'с формулами'!$C$18:$F$18</c:f>
              <c:numCache>
                <c:formatCode>#,##0.0</c:formatCode>
                <c:ptCount val="4"/>
                <c:pt idx="0">
                  <c:v>1.3800000000000001</c:v>
                </c:pt>
                <c:pt idx="1">
                  <c:v>1.3634120000000001</c:v>
                </c:pt>
                <c:pt idx="2">
                  <c:v>1.4179483999999998</c:v>
                </c:pt>
                <c:pt idx="3">
                  <c:v>1.4746663999999998</c:v>
                </c:pt>
              </c:numCache>
            </c:numRef>
          </c:val>
        </c:ser>
        <c:ser>
          <c:idx val="5"/>
          <c:order val="4"/>
          <c:tx>
            <c:strRef>
              <c:f>'с формулами'!$B$42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'с формулами'!$C$9:$F$9</c:f>
              <c:strCache>
                <c:ptCount val="4"/>
                <c:pt idx="0">
                  <c:v>2016 год
прогноз</c:v>
                </c:pt>
                <c:pt idx="1">
                  <c:v>2017 год
 проект</c:v>
                </c:pt>
                <c:pt idx="2">
                  <c:v>2018 год
 проект</c:v>
                </c:pt>
                <c:pt idx="3">
                  <c:v>2019 год
 проект</c:v>
                </c:pt>
              </c:strCache>
            </c:strRef>
          </c:cat>
          <c:val>
            <c:numRef>
              <c:f>'с формулами'!$C$42:$F$42</c:f>
              <c:numCache>
                <c:formatCode>#,##0.0</c:formatCode>
                <c:ptCount val="4"/>
                <c:pt idx="0">
                  <c:v>1.24</c:v>
                </c:pt>
                <c:pt idx="1">
                  <c:v>0.21340340000000002</c:v>
                </c:pt>
                <c:pt idx="2">
                  <c:v>0.2151285</c:v>
                </c:pt>
                <c:pt idx="3">
                  <c:v>0.21059450000000002</c:v>
                </c:pt>
              </c:numCache>
            </c:numRef>
          </c:val>
        </c:ser>
        <c:ser>
          <c:idx val="2"/>
          <c:order val="5"/>
          <c:tx>
            <c:strRef>
              <c:f>'с формулами'!$B$21</c:f>
              <c:strCache>
                <c:ptCount val="1"/>
                <c:pt idx="0">
                  <c:v>Доходы от Харьяги 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'с формулами'!$C$9:$F$9</c:f>
              <c:strCache>
                <c:ptCount val="4"/>
                <c:pt idx="0">
                  <c:v>2016 год
прогноз</c:v>
                </c:pt>
                <c:pt idx="1">
                  <c:v>2017 год
 проект</c:v>
                </c:pt>
                <c:pt idx="2">
                  <c:v>2018 год
 проект</c:v>
                </c:pt>
                <c:pt idx="3">
                  <c:v>2019 год
 проект</c:v>
                </c:pt>
              </c:strCache>
            </c:strRef>
          </c:cat>
          <c:val>
            <c:numRef>
              <c:f>'с формулами'!$C$21:$F$21</c:f>
              <c:numCache>
                <c:formatCode>#,##0.0</c:formatCode>
                <c:ptCount val="4"/>
                <c:pt idx="0">
                  <c:v>2.06</c:v>
                </c:pt>
                <c:pt idx="1">
                  <c:v>2.5909334999999998</c:v>
                </c:pt>
                <c:pt idx="2">
                  <c:v>1.8426229999999999</c:v>
                </c:pt>
                <c:pt idx="3">
                  <c:v>1.3014972999999999</c:v>
                </c:pt>
              </c:numCache>
            </c:numRef>
          </c:val>
        </c:ser>
        <c:ser>
          <c:idx val="4"/>
          <c:order val="6"/>
          <c:tx>
            <c:strRef>
              <c:f>'с формулами'!$B$26</c:f>
              <c:strCache>
                <c:ptCount val="1"/>
                <c:pt idx="0">
                  <c:v>Прочие налоговые доходы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0,</a:t>
                    </a:r>
                    <a:r>
                      <a:rPr lang="ru-RU" smtClean="0"/>
                      <a:t>4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'с формулами'!$C$9:$F$9</c:f>
              <c:strCache>
                <c:ptCount val="4"/>
                <c:pt idx="0">
                  <c:v>2016 год
прогноз</c:v>
                </c:pt>
                <c:pt idx="1">
                  <c:v>2017 год
 проект</c:v>
                </c:pt>
                <c:pt idx="2">
                  <c:v>2018 год
 проект</c:v>
                </c:pt>
                <c:pt idx="3">
                  <c:v>2019 год
 проект</c:v>
                </c:pt>
              </c:strCache>
            </c:strRef>
          </c:cat>
          <c:val>
            <c:numRef>
              <c:f>'с формулами'!$C$26:$F$26</c:f>
              <c:numCache>
                <c:formatCode>#,##0.0</c:formatCode>
                <c:ptCount val="4"/>
                <c:pt idx="0">
                  <c:v>0.46</c:v>
                </c:pt>
                <c:pt idx="1">
                  <c:v>0.3059902000000001</c:v>
                </c:pt>
                <c:pt idx="2">
                  <c:v>0.31468650000000009</c:v>
                </c:pt>
                <c:pt idx="3">
                  <c:v>0.32653550000000003</c:v>
                </c:pt>
              </c:numCache>
            </c:numRef>
          </c:val>
        </c:ser>
        <c:dLbls/>
        <c:gapWidth val="12"/>
        <c:overlap val="100"/>
        <c:axId val="92507136"/>
        <c:axId val="92521216"/>
      </c:barChart>
      <c:catAx>
        <c:axId val="92507136"/>
        <c:scaling>
          <c:orientation val="minMax"/>
        </c:scaling>
        <c:delete val="1"/>
        <c:axPos val="b"/>
        <c:tickLblPos val="none"/>
        <c:crossAx val="92521216"/>
        <c:crosses val="autoZero"/>
        <c:auto val="1"/>
        <c:lblAlgn val="ctr"/>
        <c:lblOffset val="100"/>
      </c:catAx>
      <c:valAx>
        <c:axId val="92521216"/>
        <c:scaling>
          <c:orientation val="minMax"/>
        </c:scaling>
        <c:axPos val="l"/>
        <c:numFmt formatCode="#,##0.0" sourceLinked="1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92507136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 b="1">
                <a:solidFill>
                  <a:schemeClr val="accent2">
                    <a:lumMod val="50000"/>
                  </a:schemeClr>
                </a:solidFill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 b="1">
                <a:solidFill>
                  <a:schemeClr val="accent6">
                    <a:lumMod val="50000"/>
                  </a:schemeClr>
                </a:solidFill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400" b="1">
                <a:solidFill>
                  <a:schemeClr val="accent1">
                    <a:lumMod val="50000"/>
                  </a:schemeClr>
                </a:solidFill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sz="1400" b="1">
                <a:solidFill>
                  <a:schemeClr val="accent3">
                    <a:lumMod val="50000"/>
                  </a:schemeClr>
                </a:solidFill>
              </a:defRPr>
            </a:pPr>
            <a:endParaRPr lang="ru-RU"/>
          </a:p>
        </c:txPr>
      </c:legendEntry>
      <c:legendEntry>
        <c:idx val="5"/>
        <c:txPr>
          <a:bodyPr/>
          <a:lstStyle/>
          <a:p>
            <a:pPr>
              <a:defRPr sz="1400" b="1">
                <a:solidFill>
                  <a:schemeClr val="accent5">
                    <a:lumMod val="50000"/>
                  </a:schemeClr>
                </a:solidFill>
              </a:defRPr>
            </a:pPr>
            <a:endParaRPr lang="ru-RU"/>
          </a:p>
        </c:txPr>
      </c:legendEntry>
      <c:legendEntry>
        <c:idx val="6"/>
        <c:txPr>
          <a:bodyPr/>
          <a:lstStyle/>
          <a:p>
            <a:pPr>
              <a:defRPr sz="1400" b="1">
                <a:solidFill>
                  <a:schemeClr val="accent4">
                    <a:lumMod val="50000"/>
                  </a:schemeClr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.71595680664884676"/>
          <c:y val="0.20993582026789742"/>
          <c:w val="0.27271172008351763"/>
          <c:h val="0.68911946795604484"/>
        </c:manualLayout>
      </c:layout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pie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6"/>
          <c:dPt>
            <c:idx val="0"/>
            <c:spPr>
              <a:solidFill>
                <a:schemeClr val="accent3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spPr>
              <a:solidFill>
                <a:schemeClr val="accent1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spPr>
              <a:solidFill>
                <a:schemeClr val="accent5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spPr>
              <a:solidFill>
                <a:schemeClr val="accent2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spPr>
              <a:solidFill>
                <a:schemeClr val="accent4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spPr>
              <a:solidFill>
                <a:schemeClr val="bg1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6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-0.16290973150169635"/>
                  <c:y val="0.11779362550245538"/>
                </c:manualLayout>
              </c:layout>
              <c:showVal val="1"/>
            </c:dLbl>
            <c:dLbl>
              <c:idx val="1"/>
              <c:layout>
                <c:manualLayout>
                  <c:x val="-0.12741039803419812"/>
                  <c:y val="2.4304343729202874E-2"/>
                </c:manualLayout>
              </c:layout>
              <c:showVal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'с формулами'!$B$83:$B$89</c:f>
              <c:strCache>
                <c:ptCount val="7"/>
                <c:pt idx="0">
                  <c:v>Налог на прибыль организаций</c:v>
                </c:pt>
                <c:pt idx="1">
                  <c:v>Налог на доходы физ. лиц</c:v>
                </c:pt>
                <c:pt idx="2">
                  <c:v>Налоги на имущество</c:v>
                </c:pt>
                <c:pt idx="3">
                  <c:v>Доходы от Харьяги </c:v>
                </c:pt>
                <c:pt idx="4">
                  <c:v>Прочие неналоговые доходы</c:v>
                </c:pt>
                <c:pt idx="5">
                  <c:v>Прочие налоговые доходы</c:v>
                </c:pt>
                <c:pt idx="6">
                  <c:v>Безвозмездные поступления</c:v>
                </c:pt>
              </c:strCache>
            </c:strRef>
          </c:cat>
          <c:val>
            <c:numRef>
              <c:f>'с формулами'!$D$83:$D$89</c:f>
              <c:numCache>
                <c:formatCode>0.0%</c:formatCode>
                <c:ptCount val="7"/>
                <c:pt idx="0">
                  <c:v>0.12655503609207691</c:v>
                </c:pt>
                <c:pt idx="1">
                  <c:v>0.11313179389483681</c:v>
                </c:pt>
                <c:pt idx="2">
                  <c:v>0.4720476732552869</c:v>
                </c:pt>
                <c:pt idx="3">
                  <c:v>0.21498780611966753</c:v>
                </c:pt>
                <c:pt idx="4">
                  <c:v>3.0179984511519157E-2</c:v>
                </c:pt>
                <c:pt idx="5">
                  <c:v>2.5390139033718267E-2</c:v>
                </c:pt>
                <c:pt idx="6">
                  <c:v>1.7707567092894456E-2</c:v>
                </c:pt>
              </c:numCache>
            </c:numRef>
          </c:val>
        </c:ser>
        <c:dLbls/>
        <c:firstSliceAng val="9"/>
      </c:pieChart>
    </c:plotArea>
    <c:plotVisOnly val="1"/>
    <c:dispBlanksAs val="zero"/>
  </c:chart>
  <c:spPr>
    <a:noFill/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pie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6"/>
          <c:dPt>
            <c:idx val="0"/>
            <c:spPr>
              <a:solidFill>
                <a:schemeClr val="accent3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spPr>
              <a:solidFill>
                <a:schemeClr val="accent1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spPr>
              <a:solidFill>
                <a:schemeClr val="accent5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spPr>
              <a:solidFill>
                <a:schemeClr val="accent2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spPr>
              <a:solidFill>
                <a:schemeClr val="accent4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spPr>
              <a:solidFill>
                <a:schemeClr val="bg1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6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-0.14567463109360507"/>
                  <c:y val="0.13586907323631078"/>
                </c:manualLayout>
              </c:layout>
              <c:showVal val="1"/>
            </c:dLbl>
            <c:dLbl>
              <c:idx val="1"/>
              <c:layout>
                <c:manualLayout>
                  <c:x val="-0.13880321736272355"/>
                  <c:y val="7.7270741718405547E-2"/>
                </c:manualLayout>
              </c:layout>
              <c:showVal val="1"/>
            </c:dLbl>
            <c:dLbl>
              <c:idx val="2"/>
              <c:layout>
                <c:manualLayout>
                  <c:x val="3.1490198356074701E-2"/>
                  <c:y val="-0.2117625255484881"/>
                </c:manualLayout>
              </c:layout>
              <c:showVal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'с формулами'!$B$83:$B$89</c:f>
              <c:strCache>
                <c:ptCount val="7"/>
                <c:pt idx="0">
                  <c:v>Налог на прибыль организаций</c:v>
                </c:pt>
                <c:pt idx="1">
                  <c:v>Налог на доходы физ. лиц</c:v>
                </c:pt>
                <c:pt idx="2">
                  <c:v>Налоги на имущество</c:v>
                </c:pt>
                <c:pt idx="3">
                  <c:v>Доходы от Харьяги </c:v>
                </c:pt>
                <c:pt idx="4">
                  <c:v>Прочие неналоговые доходы</c:v>
                </c:pt>
                <c:pt idx="5">
                  <c:v>Прочие налоговые доходы</c:v>
                </c:pt>
                <c:pt idx="6">
                  <c:v>Безвозмездные поступления</c:v>
                </c:pt>
              </c:strCache>
            </c:strRef>
          </c:cat>
          <c:val>
            <c:numRef>
              <c:f>'с формулами'!$E$83:$E$89</c:f>
              <c:numCache>
                <c:formatCode>0.0%</c:formatCode>
                <c:ptCount val="7"/>
                <c:pt idx="0">
                  <c:v>0.13145731536991989</c:v>
                </c:pt>
                <c:pt idx="1">
                  <c:v>0.12439697730663904</c:v>
                </c:pt>
                <c:pt idx="2">
                  <c:v>0.50353658211341479</c:v>
                </c:pt>
                <c:pt idx="3">
                  <c:v>0.16165378903470043</c:v>
                </c:pt>
                <c:pt idx="4">
                  <c:v>3.247453015183651E-2</c:v>
                </c:pt>
                <c:pt idx="5">
                  <c:v>2.7607527466588809E-2</c:v>
                </c:pt>
                <c:pt idx="6">
                  <c:v>1.8873278556900443E-2</c:v>
                </c:pt>
              </c:numCache>
            </c:numRef>
          </c:val>
        </c:ser>
        <c:dLbls/>
        <c:firstSliceAng val="360"/>
      </c:pieChart>
    </c:plotArea>
    <c:plotVisOnly val="1"/>
    <c:dispBlanksAs val="zero"/>
  </c:chart>
  <c:spPr>
    <a:noFill/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pie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6"/>
          <c:dPt>
            <c:idx val="0"/>
            <c:spPr>
              <a:solidFill>
                <a:schemeClr val="accent3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spPr>
              <a:solidFill>
                <a:schemeClr val="accent1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spPr>
              <a:solidFill>
                <a:schemeClr val="accent5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spPr>
              <a:solidFill>
                <a:schemeClr val="accent2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spPr>
              <a:solidFill>
                <a:schemeClr val="accent4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spPr>
              <a:solidFill>
                <a:schemeClr val="bg1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6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-9.5649461910170708E-2"/>
                  <c:y val="0.12669286155383858"/>
                </c:manualLayout>
              </c:layout>
              <c:showVal val="1"/>
            </c:dLbl>
            <c:dLbl>
              <c:idx val="1"/>
              <c:layout>
                <c:manualLayout>
                  <c:x val="-0.15202085214348934"/>
                  <c:y val="0.10343313941111765"/>
                </c:manualLayout>
              </c:layout>
              <c:showVal val="1"/>
            </c:dLbl>
            <c:dLbl>
              <c:idx val="2"/>
              <c:layout>
                <c:manualLayout>
                  <c:x val="3.7090095295583311E-2"/>
                  <c:y val="-0.21066936333731479"/>
                </c:manualLayout>
              </c:layout>
              <c:showVal val="1"/>
            </c:dLbl>
            <c:dLbl>
              <c:idx val="3"/>
              <c:layout>
                <c:manualLayout>
                  <c:x val="0.1731029403281564"/>
                  <c:y val="9.3928563531115977E-2"/>
                </c:manualLayout>
              </c:layout>
              <c:showVal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'с формулами'!$B$83:$B$89</c:f>
              <c:strCache>
                <c:ptCount val="7"/>
                <c:pt idx="0">
                  <c:v>Налог на прибыль организаций</c:v>
                </c:pt>
                <c:pt idx="1">
                  <c:v>Налог на доходы физ. лиц</c:v>
                </c:pt>
                <c:pt idx="2">
                  <c:v>Налоги на имущество</c:v>
                </c:pt>
                <c:pt idx="3">
                  <c:v>Доходы от Харьяги </c:v>
                </c:pt>
                <c:pt idx="4">
                  <c:v>Прочие неналоговые доходы</c:v>
                </c:pt>
                <c:pt idx="5">
                  <c:v>Прочие налоговые доходы</c:v>
                </c:pt>
                <c:pt idx="6">
                  <c:v>Безвозмездные поступления</c:v>
                </c:pt>
              </c:strCache>
            </c:strRef>
          </c:cat>
          <c:val>
            <c:numRef>
              <c:f>'с формулами'!$F$83:$F$89</c:f>
              <c:numCache>
                <c:formatCode>0.0%</c:formatCode>
                <c:ptCount val="7"/>
                <c:pt idx="0">
                  <c:v>0.12969984202355025</c:v>
                </c:pt>
                <c:pt idx="1">
                  <c:v>0.13379963725109242</c:v>
                </c:pt>
                <c:pt idx="2">
                  <c:v>0.54782419838676621</c:v>
                </c:pt>
                <c:pt idx="3">
                  <c:v>0.11808763434447013</c:v>
                </c:pt>
                <c:pt idx="4">
                  <c:v>2.1853734002710297E-2</c:v>
                </c:pt>
                <c:pt idx="5">
                  <c:v>2.962726447798911E-2</c:v>
                </c:pt>
                <c:pt idx="6">
                  <c:v>1.9107689513421594E-2</c:v>
                </c:pt>
              </c:numCache>
            </c:numRef>
          </c:val>
        </c:ser>
        <c:dLbls/>
        <c:firstSliceAng val="350"/>
      </c:pieChart>
    </c:plotArea>
    <c:plotVisOnly val="1"/>
    <c:dispBlanksAs val="zero"/>
  </c:chart>
  <c:spPr>
    <a:noFill/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/>
      <c:lineChart>
        <c:grouping val="standard"/>
        <c:ser>
          <c:idx val="0"/>
          <c:order val="0"/>
          <c:tx>
            <c:strRef>
              <c:f>Лист1!$B$7</c:f>
              <c:strCache>
                <c:ptCount val="1"/>
                <c:pt idx="0">
                  <c:v>Цена нефти
в $ за баррель</c:v>
                </c:pt>
              </c:strCache>
            </c:strRef>
          </c:tx>
          <c:spPr>
            <a:ln>
              <a:solidFill>
                <a:schemeClr val="tx2">
                  <a:lumMod val="50000"/>
                </a:schemeClr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7.9285890809332071E-2"/>
                  <c:y val="0.14940792927199892"/>
                </c:manualLayout>
              </c:layout>
              <c:dLblPos val="r"/>
              <c:showVal val="1"/>
            </c:dLbl>
            <c:dLbl>
              <c:idx val="1"/>
              <c:delete val="1"/>
            </c:dLbl>
            <c:dLbl>
              <c:idx val="3"/>
              <c:layout>
                <c:manualLayout>
                  <c:x val="-4.7162423896426366E-2"/>
                  <c:y val="-0.14728056361375869"/>
                </c:manualLayout>
              </c:layout>
              <c:dLblPos val="r"/>
              <c:showVal val="1"/>
            </c:dLbl>
            <c:dLbl>
              <c:idx val="4"/>
              <c:delete val="1"/>
            </c:dLbl>
            <c:dLbl>
              <c:idx val="6"/>
              <c:delete val="1"/>
            </c:dLbl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800" b="1"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t"/>
            <c:showVal val="1"/>
          </c:dLbls>
          <c:cat>
            <c:numRef>
              <c:f>Лист1!$C$6:$S$6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Лист1!$C$7:$S$7</c:f>
              <c:numCache>
                <c:formatCode>#,##0.0</c:formatCode>
                <c:ptCount val="8"/>
                <c:pt idx="0">
                  <c:v>121.4</c:v>
                </c:pt>
                <c:pt idx="1">
                  <c:v>108.8</c:v>
                </c:pt>
                <c:pt idx="2">
                  <c:v>98.9</c:v>
                </c:pt>
                <c:pt idx="3">
                  <c:v>37.28</c:v>
                </c:pt>
                <c:pt idx="4">
                  <c:v>41</c:v>
                </c:pt>
                <c:pt idx="5">
                  <c:v>40</c:v>
                </c:pt>
                <c:pt idx="6">
                  <c:v>40</c:v>
                </c:pt>
                <c:pt idx="7">
                  <c:v>40</c:v>
                </c:pt>
              </c:numCache>
            </c:numRef>
          </c:val>
        </c:ser>
        <c:dLbls/>
        <c:marker val="1"/>
        <c:axId val="94357760"/>
        <c:axId val="94900224"/>
      </c:lineChart>
      <c:catAx>
        <c:axId val="94357760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600" b="1">
                <a:solidFill>
                  <a:schemeClr val="tx2">
                    <a:lumMod val="50000"/>
                  </a:schemeClr>
                </a:solidFill>
              </a:defRPr>
            </a:pPr>
            <a:endParaRPr lang="ru-RU"/>
          </a:p>
        </c:txPr>
        <c:crossAx val="94900224"/>
        <c:crosses val="autoZero"/>
        <c:auto val="1"/>
        <c:lblAlgn val="ctr"/>
        <c:lblOffset val="100"/>
      </c:catAx>
      <c:valAx>
        <c:axId val="94900224"/>
        <c:scaling>
          <c:orientation val="minMax"/>
          <c:min val="30"/>
        </c:scaling>
        <c:delete val="1"/>
        <c:axPos val="l"/>
        <c:numFmt formatCode="#,##0.0" sourceLinked="1"/>
        <c:tickLblPos val="none"/>
        <c:crossAx val="94357760"/>
        <c:crosses val="autoZero"/>
        <c:crossBetween val="between"/>
      </c:valAx>
      <c:spPr>
        <a:solidFill>
          <a:schemeClr val="tx2">
            <a:lumMod val="50000"/>
            <a:alpha val="12000"/>
          </a:schemeClr>
        </a:solidFill>
      </c:spPr>
    </c:plotArea>
    <c:plotVisOnly val="1"/>
    <c:dispBlanksAs val="gap"/>
  </c:chart>
  <c:spPr>
    <a:noFill/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4"/>
  <c:chart>
    <c:autoTitleDeleted val="1"/>
    <c:plotArea>
      <c:layout>
        <c:manualLayout>
          <c:layoutTarget val="inner"/>
          <c:xMode val="edge"/>
          <c:yMode val="edge"/>
          <c:x val="2.850877192982457E-2"/>
          <c:y val="4.5494823819145228E-2"/>
          <c:w val="0.95175438596491213"/>
          <c:h val="0.75965564304461963"/>
        </c:manualLayout>
      </c:layout>
      <c:lineChart>
        <c:grouping val="standard"/>
        <c:ser>
          <c:idx val="1"/>
          <c:order val="0"/>
          <c:tx>
            <c:strRef>
              <c:f>Лист1!$B$8</c:f>
              <c:strCache>
                <c:ptCount val="1"/>
                <c:pt idx="0">
                  <c:v>Курс доллара</c:v>
                </c:pt>
              </c:strCache>
            </c:strRef>
          </c:tx>
          <c:spPr>
            <a:ln w="66675">
              <a:solidFill>
                <a:schemeClr val="tx2">
                  <a:lumMod val="50000"/>
                </a:schemeClr>
              </a:solidFill>
            </a:ln>
          </c:spPr>
          <c:marker>
            <c:symbol val="none"/>
          </c:marker>
          <c:dPt>
            <c:idx val="4"/>
            <c:spPr>
              <a:ln w="66675">
                <a:solidFill>
                  <a:schemeClr val="tx2">
                    <a:lumMod val="50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-3.8054123806773164E-2"/>
                  <c:y val="-0.10818768731494556"/>
                </c:manualLayout>
              </c:layout>
              <c:dLblPos val="r"/>
              <c:showVal val="1"/>
            </c:dLbl>
            <c:dLbl>
              <c:idx val="1"/>
              <c:delete val="1"/>
            </c:dLbl>
            <c:dLbl>
              <c:idx val="2"/>
              <c:layout>
                <c:manualLayout>
                  <c:x val="-9.095785844941609E-2"/>
                  <c:y val="-0.1221070133126845"/>
                </c:manualLayout>
              </c:layout>
              <c:dLblPos val="r"/>
              <c:showVal val="1"/>
            </c:dLbl>
            <c:dLbl>
              <c:idx val="3"/>
              <c:delete val="1"/>
            </c:dLbl>
            <c:dLbl>
              <c:idx val="4"/>
              <c:layout>
                <c:manualLayout>
                  <c:x val="-4.6871412913880313E-2"/>
                  <c:y val="0.15627950664209414"/>
                </c:manualLayout>
              </c:layout>
              <c:dLblPos val="r"/>
              <c:showVal val="1"/>
            </c:dLbl>
            <c:dLbl>
              <c:idx val="5"/>
              <c:delete val="1"/>
            </c:dLbl>
            <c:dLbl>
              <c:idx val="6"/>
              <c:layout>
                <c:manualLayout>
                  <c:x val="-0.11740972577073752"/>
                  <c:y val="-0.13602633931042346"/>
                </c:manualLayout>
              </c:layout>
              <c:dLblPos val="r"/>
              <c:showVal val="1"/>
            </c:dLbl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1800" b="1"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t"/>
            <c:showVal val="1"/>
          </c:dLbls>
          <c:cat>
            <c:numRef>
              <c:f>Лист1!$C$6:$S$6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Лист1!$C$8:$S$8</c:f>
              <c:numCache>
                <c:formatCode>0.0</c:formatCode>
                <c:ptCount val="8"/>
                <c:pt idx="0">
                  <c:v>31.140799999999995</c:v>
                </c:pt>
                <c:pt idx="1">
                  <c:v>32.156100000000002</c:v>
                </c:pt>
                <c:pt idx="2">
                  <c:v>35.989000000000004</c:v>
                </c:pt>
                <c:pt idx="3">
                  <c:v>62.547200000000004</c:v>
                </c:pt>
                <c:pt idx="4">
                  <c:v>67.5</c:v>
                </c:pt>
                <c:pt idx="5">
                  <c:v>67.5</c:v>
                </c:pt>
                <c:pt idx="6">
                  <c:v>68.7</c:v>
                </c:pt>
                <c:pt idx="7">
                  <c:v>71.099999999999994</c:v>
                </c:pt>
              </c:numCache>
            </c:numRef>
          </c:val>
        </c:ser>
        <c:dLbls/>
        <c:marker val="1"/>
        <c:axId val="95093504"/>
        <c:axId val="95095040"/>
      </c:lineChart>
      <c:catAx>
        <c:axId val="9509350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600" b="1">
                <a:solidFill>
                  <a:schemeClr val="tx2">
                    <a:lumMod val="50000"/>
                  </a:schemeClr>
                </a:solidFill>
              </a:defRPr>
            </a:pPr>
            <a:endParaRPr lang="ru-RU"/>
          </a:p>
        </c:txPr>
        <c:crossAx val="95095040"/>
        <c:crosses val="autoZero"/>
        <c:auto val="1"/>
        <c:lblAlgn val="ctr"/>
        <c:lblOffset val="100"/>
      </c:catAx>
      <c:valAx>
        <c:axId val="95095040"/>
        <c:scaling>
          <c:orientation val="minMax"/>
          <c:min val="25"/>
        </c:scaling>
        <c:delete val="1"/>
        <c:axPos val="l"/>
        <c:numFmt formatCode="0.0" sourceLinked="1"/>
        <c:tickLblPos val="none"/>
        <c:crossAx val="95093504"/>
        <c:crosses val="autoZero"/>
        <c:crossBetween val="between"/>
        <c:majorUnit val="20"/>
      </c:valAx>
      <c:spPr>
        <a:solidFill>
          <a:schemeClr val="tx2">
            <a:lumMod val="50000"/>
            <a:alpha val="12000"/>
          </a:schemeClr>
        </a:solidFill>
      </c:spPr>
    </c:plotArea>
    <c:plotVisOnly val="1"/>
    <c:dispBlanksAs val="gap"/>
  </c:chart>
  <c:spPr>
    <a:noFill/>
  </c:sp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5"/>
  <c:chart>
    <c:plotArea>
      <c:layout/>
      <c:lineChart>
        <c:grouping val="standard"/>
        <c:ser>
          <c:idx val="0"/>
          <c:order val="0"/>
          <c:spPr>
            <a:ln w="76200">
              <a:solidFill>
                <a:schemeClr val="accent2">
                  <a:lumMod val="50000"/>
                </a:schemeClr>
              </a:solidFill>
            </a:ln>
          </c:spPr>
          <c:marker>
            <c:symbol val="none"/>
          </c:marker>
          <c:dLbls>
            <c:dLbl>
              <c:idx val="4"/>
              <c:layout>
                <c:manualLayout>
                  <c:x val="-4.9313189336685721E-2"/>
                  <c:y val="-0.21124631985334968"/>
                </c:manualLayout>
              </c:layout>
              <c:spPr>
                <a:noFill/>
                <a:ln>
                  <a:noFill/>
                </a:ln>
              </c:spPr>
              <c:txPr>
                <a:bodyPr/>
                <a:lstStyle/>
                <a:p>
                  <a:pPr>
                    <a:defRPr sz="4000" b="1">
                      <a:solidFill>
                        <a:schemeClr val="accent2">
                          <a:lumMod val="50000"/>
                        </a:schemeClr>
                      </a:solidFill>
                    </a:defRPr>
                  </a:pPr>
                  <a:endParaRPr lang="ru-RU"/>
                </a:p>
              </c:txPr>
              <c:dLblPos val="r"/>
              <c:showVal val="1"/>
            </c:dLbl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2400" b="1"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t"/>
            <c:showVal val="1"/>
          </c:dLbls>
          <c:cat>
            <c:numRef>
              <c:f>Лист1!$W$6:$AD$6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Лист1!$W$7:$AD$7</c:f>
              <c:numCache>
                <c:formatCode>#,##0.00</c:formatCode>
                <c:ptCount val="8"/>
                <c:pt idx="0">
                  <c:v>5.6402302526499994</c:v>
                </c:pt>
                <c:pt idx="1">
                  <c:v>5.8819627530499998</c:v>
                </c:pt>
                <c:pt idx="2">
                  <c:v>7.0246761768699981</c:v>
                </c:pt>
                <c:pt idx="3">
                  <c:v>6.2208947053200001</c:v>
                </c:pt>
                <c:pt idx="4">
                  <c:v>2.3899999999999997</c:v>
                </c:pt>
                <c:pt idx="5">
                  <c:v>2.9899999999999998</c:v>
                </c:pt>
                <c:pt idx="6">
                  <c:v>2.15</c:v>
                </c:pt>
                <c:pt idx="7">
                  <c:v>1.54</c:v>
                </c:pt>
              </c:numCache>
            </c:numRef>
          </c:val>
        </c:ser>
        <c:dLbls/>
        <c:marker val="1"/>
        <c:axId val="95143808"/>
        <c:axId val="95145344"/>
      </c:lineChart>
      <c:catAx>
        <c:axId val="9514380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800" b="1"/>
            </a:pPr>
            <a:endParaRPr lang="ru-RU"/>
          </a:p>
        </c:txPr>
        <c:crossAx val="95145344"/>
        <c:crosses val="autoZero"/>
        <c:auto val="1"/>
        <c:lblAlgn val="ctr"/>
        <c:lblOffset val="100"/>
      </c:catAx>
      <c:valAx>
        <c:axId val="95145344"/>
        <c:scaling>
          <c:orientation val="minMax"/>
        </c:scaling>
        <c:delete val="1"/>
        <c:axPos val="l"/>
        <c:numFmt formatCode="#,##0.00" sourceLinked="1"/>
        <c:tickLblPos val="none"/>
        <c:crossAx val="95143808"/>
        <c:crosses val="autoZero"/>
        <c:crossBetween val="between"/>
      </c:valAx>
      <c:spPr>
        <a:solidFill>
          <a:schemeClr val="accent1">
            <a:lumMod val="75000"/>
            <a:alpha val="12000"/>
          </a:schemeClr>
        </a:solidFill>
      </c:spPr>
    </c:plotArea>
    <c:plotVisOnly val="1"/>
    <c:dispBlanksAs val="gap"/>
  </c:chart>
  <c:spPr>
    <a:noFill/>
  </c:sp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stacked"/>
        <c:ser>
          <c:idx val="5"/>
          <c:order val="0"/>
          <c:tx>
            <c:strRef>
              <c:f>Лист1!$B$34</c:f>
              <c:strCache>
                <c:ptCount val="1"/>
                <c:pt idx="0">
                  <c:v>Культура, кинематография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 sz="13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Лист1!$C$20:$F$20</c:f>
              <c:strCache>
                <c:ptCount val="4"/>
                <c:pt idx="0">
                  <c:v>2016 год
 уточненный план</c:v>
                </c:pt>
                <c:pt idx="1">
                  <c:v>2017 год
 проект</c:v>
                </c:pt>
                <c:pt idx="2">
                  <c:v>2018 год
 проект</c:v>
                </c:pt>
                <c:pt idx="3">
                  <c:v>2019 год
 проект</c:v>
                </c:pt>
              </c:strCache>
            </c:strRef>
          </c:cat>
          <c:val>
            <c:numRef>
              <c:f>Лист1!$C$34:$F$34</c:f>
              <c:numCache>
                <c:formatCode>#,##0.0</c:formatCode>
                <c:ptCount val="4"/>
                <c:pt idx="0">
                  <c:v>0.62557910000000005</c:v>
                </c:pt>
                <c:pt idx="1">
                  <c:v>0.52721379999999973</c:v>
                </c:pt>
                <c:pt idx="2">
                  <c:v>0.4830333</c:v>
                </c:pt>
                <c:pt idx="3">
                  <c:v>0.4830333</c:v>
                </c:pt>
              </c:numCache>
            </c:numRef>
          </c:val>
        </c:ser>
        <c:ser>
          <c:idx val="6"/>
          <c:order val="1"/>
          <c:tx>
            <c:strRef>
              <c:f>Лист1!$B$29</c:f>
              <c:strCache>
                <c:ptCount val="1"/>
                <c:pt idx="0">
                  <c:v>Здравоохранеиие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1,</a:t>
                    </a:r>
                    <a:r>
                      <a:rPr lang="ru-RU" smtClean="0"/>
                      <a:t>2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1,</a:t>
                    </a:r>
                    <a:r>
                      <a:rPr lang="ru-RU" smtClean="0"/>
                      <a:t>2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1,</a:t>
                    </a:r>
                    <a:r>
                      <a:rPr lang="ru-RU" smtClean="0"/>
                      <a:t>2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Лист1!$C$20:$F$20</c:f>
              <c:strCache>
                <c:ptCount val="4"/>
                <c:pt idx="0">
                  <c:v>2016 год
 уточненный план</c:v>
                </c:pt>
                <c:pt idx="1">
                  <c:v>2017 год
 проект</c:v>
                </c:pt>
                <c:pt idx="2">
                  <c:v>2018 год
 проект</c:v>
                </c:pt>
                <c:pt idx="3">
                  <c:v>2019 год
 проект</c:v>
                </c:pt>
              </c:strCache>
            </c:strRef>
          </c:cat>
          <c:val>
            <c:numRef>
              <c:f>Лист1!$C$29:$F$29</c:f>
              <c:numCache>
                <c:formatCode>#,##0.0</c:formatCode>
                <c:ptCount val="4"/>
                <c:pt idx="0">
                  <c:v>1.776122</c:v>
                </c:pt>
                <c:pt idx="1">
                  <c:v>1.6324059000000002</c:v>
                </c:pt>
                <c:pt idx="2">
                  <c:v>1.6174478999999999</c:v>
                </c:pt>
                <c:pt idx="3">
                  <c:v>1.6168833</c:v>
                </c:pt>
              </c:numCache>
            </c:numRef>
          </c:val>
        </c:ser>
        <c:ser>
          <c:idx val="8"/>
          <c:order val="2"/>
          <c:tx>
            <c:strRef>
              <c:f>Лист1!$B$38</c:f>
              <c:strCache>
                <c:ptCount val="1"/>
                <c:pt idx="0">
                  <c:v>Средства массовой информации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 sz="13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Лист1!$C$20:$F$20</c:f>
              <c:strCache>
                <c:ptCount val="4"/>
                <c:pt idx="0">
                  <c:v>2016 год
 уточненный план</c:v>
                </c:pt>
                <c:pt idx="1">
                  <c:v>2017 год
 проект</c:v>
                </c:pt>
                <c:pt idx="2">
                  <c:v>2018 год
 проект</c:v>
                </c:pt>
                <c:pt idx="3">
                  <c:v>2019 год
 проект</c:v>
                </c:pt>
              </c:strCache>
            </c:strRef>
          </c:cat>
          <c:val>
            <c:numRef>
              <c:f>Лист1!$C$38:$F$38</c:f>
              <c:numCache>
                <c:formatCode>#,##0.0</c:formatCode>
                <c:ptCount val="4"/>
                <c:pt idx="0">
                  <c:v>0.17249390000000003</c:v>
                </c:pt>
                <c:pt idx="1">
                  <c:v>0.10505970000000002</c:v>
                </c:pt>
                <c:pt idx="2">
                  <c:v>9.1820600000000002E-2</c:v>
                </c:pt>
                <c:pt idx="3">
                  <c:v>9.1820600000000002E-2</c:v>
                </c:pt>
              </c:numCache>
            </c:numRef>
          </c:val>
        </c:ser>
        <c:ser>
          <c:idx val="3"/>
          <c:order val="3"/>
          <c:tx>
            <c:strRef>
              <c:f>Лист1!$B$31</c:f>
              <c:strCache>
                <c:ptCount val="1"/>
                <c:pt idx="0">
                  <c:v>Жилищно-коммунальное хоз-во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Лист1!$C$20:$F$20</c:f>
              <c:strCache>
                <c:ptCount val="4"/>
                <c:pt idx="0">
                  <c:v>2016 год
 уточненный план</c:v>
                </c:pt>
                <c:pt idx="1">
                  <c:v>2017 год
 проект</c:v>
                </c:pt>
                <c:pt idx="2">
                  <c:v>2018 год
 проект</c:v>
                </c:pt>
                <c:pt idx="3">
                  <c:v>2019 год
 проект</c:v>
                </c:pt>
              </c:strCache>
            </c:strRef>
          </c:cat>
          <c:val>
            <c:numRef>
              <c:f>Лист1!$C$31:$F$31</c:f>
              <c:numCache>
                <c:formatCode>#,##0.0</c:formatCode>
                <c:ptCount val="4"/>
                <c:pt idx="0">
                  <c:v>1.4999391999999996</c:v>
                </c:pt>
                <c:pt idx="1">
                  <c:v>1.2359962999999996</c:v>
                </c:pt>
                <c:pt idx="2">
                  <c:v>1.1305594000000001</c:v>
                </c:pt>
                <c:pt idx="3">
                  <c:v>0.99592049999999999</c:v>
                </c:pt>
              </c:numCache>
            </c:numRef>
          </c:val>
        </c:ser>
        <c:ser>
          <c:idx val="9"/>
          <c:order val="4"/>
          <c:tx>
            <c:strRef>
              <c:f>Лист1!$B$37</c:f>
              <c:strCache>
                <c:ptCount val="1"/>
                <c:pt idx="0">
                  <c:v>Обслуживание гос., муниц. долга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Лист1!$C$20:$F$20</c:f>
              <c:strCache>
                <c:ptCount val="4"/>
                <c:pt idx="0">
                  <c:v>2016 год
 уточненный план</c:v>
                </c:pt>
                <c:pt idx="1">
                  <c:v>2017 год
 проект</c:v>
                </c:pt>
                <c:pt idx="2">
                  <c:v>2018 год
 проект</c:v>
                </c:pt>
                <c:pt idx="3">
                  <c:v>2019 год
 проект</c:v>
                </c:pt>
              </c:strCache>
            </c:strRef>
          </c:cat>
          <c:val>
            <c:numRef>
              <c:f>Лист1!$C$37:$F$37</c:f>
              <c:numCache>
                <c:formatCode>#,##0.0</c:formatCode>
                <c:ptCount val="4"/>
                <c:pt idx="0">
                  <c:v>0.32173770000000002</c:v>
                </c:pt>
                <c:pt idx="1">
                  <c:v>0.58128519999999972</c:v>
                </c:pt>
                <c:pt idx="2">
                  <c:v>0.60296709999999998</c:v>
                </c:pt>
                <c:pt idx="3">
                  <c:v>0.55569320000000011</c:v>
                </c:pt>
              </c:numCache>
            </c:numRef>
          </c:val>
        </c:ser>
        <c:ser>
          <c:idx val="0"/>
          <c:order val="5"/>
          <c:tx>
            <c:strRef>
              <c:f>Лист1!$B$33</c:f>
              <c:strCache>
                <c:ptCount val="1"/>
                <c:pt idx="0">
                  <c:v>Общегосударственные вопросы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1,</a:t>
                    </a:r>
                    <a:r>
                      <a:rPr lang="ru-RU" smtClean="0"/>
                      <a:t>3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Лист1!$C$20:$F$20</c:f>
              <c:strCache>
                <c:ptCount val="4"/>
                <c:pt idx="0">
                  <c:v>2016 год
 уточненный план</c:v>
                </c:pt>
                <c:pt idx="1">
                  <c:v>2017 год
 проект</c:v>
                </c:pt>
                <c:pt idx="2">
                  <c:v>2018 год
 проект</c:v>
                </c:pt>
                <c:pt idx="3">
                  <c:v>2019 год
 проект</c:v>
                </c:pt>
              </c:strCache>
            </c:strRef>
          </c:cat>
          <c:val>
            <c:numRef>
              <c:f>Лист1!$C$33:$F$33</c:f>
              <c:numCache>
                <c:formatCode>#,##0.0</c:formatCode>
                <c:ptCount val="4"/>
                <c:pt idx="0">
                  <c:v>1.2204655999999998</c:v>
                </c:pt>
                <c:pt idx="1">
                  <c:v>0.84424659999999996</c:v>
                </c:pt>
                <c:pt idx="2">
                  <c:v>0.78750389999999981</c:v>
                </c:pt>
                <c:pt idx="3">
                  <c:v>0.78807260000000001</c:v>
                </c:pt>
              </c:numCache>
            </c:numRef>
          </c:val>
        </c:ser>
        <c:ser>
          <c:idx val="7"/>
          <c:order val="6"/>
          <c:tx>
            <c:strRef>
              <c:f>Лист1!$B$27</c:f>
              <c:strCache>
                <c:ptCount val="1"/>
                <c:pt idx="0">
                  <c:v>Социальная политика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Лист1!$C$20:$F$20</c:f>
              <c:strCache>
                <c:ptCount val="4"/>
                <c:pt idx="0">
                  <c:v>2016 год
 уточненный план</c:v>
                </c:pt>
                <c:pt idx="1">
                  <c:v>2017 год
 проект</c:v>
                </c:pt>
                <c:pt idx="2">
                  <c:v>2018 год
 проект</c:v>
                </c:pt>
                <c:pt idx="3">
                  <c:v>2019 год
 проект</c:v>
                </c:pt>
              </c:strCache>
            </c:strRef>
          </c:cat>
          <c:val>
            <c:numRef>
              <c:f>Лист1!$C$27:$F$27</c:f>
              <c:numCache>
                <c:formatCode>#,##0.0</c:formatCode>
                <c:ptCount val="4"/>
                <c:pt idx="0">
                  <c:v>2.6942427999999996</c:v>
                </c:pt>
                <c:pt idx="1">
                  <c:v>2.0120641999999997</c:v>
                </c:pt>
                <c:pt idx="2">
                  <c:v>1.8284338</c:v>
                </c:pt>
                <c:pt idx="3">
                  <c:v>1.7597345999999996</c:v>
                </c:pt>
              </c:numCache>
            </c:numRef>
          </c:val>
        </c:ser>
        <c:ser>
          <c:idx val="10"/>
          <c:order val="7"/>
          <c:tx>
            <c:strRef>
              <c:f>Лист1!$B$36</c:f>
              <c:strCache>
                <c:ptCount val="1"/>
                <c:pt idx="0">
                  <c:v>Прочие расходы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Лист1!$C$20:$F$20</c:f>
              <c:strCache>
                <c:ptCount val="4"/>
                <c:pt idx="0">
                  <c:v>2016 год
 уточненный план</c:v>
                </c:pt>
                <c:pt idx="1">
                  <c:v>2017 год
 проект</c:v>
                </c:pt>
                <c:pt idx="2">
                  <c:v>2018 год
 проект</c:v>
                </c:pt>
                <c:pt idx="3">
                  <c:v>2019 год
 проект</c:v>
                </c:pt>
              </c:strCache>
            </c:strRef>
          </c:cat>
          <c:val>
            <c:numRef>
              <c:f>Лист1!$C$36:$F$36</c:f>
              <c:numCache>
                <c:formatCode>#,##0.0</c:formatCode>
                <c:ptCount val="4"/>
                <c:pt idx="0">
                  <c:v>0.5037315</c:v>
                </c:pt>
                <c:pt idx="1">
                  <c:v>0.39902070000000012</c:v>
                </c:pt>
                <c:pt idx="2">
                  <c:v>0.61068970000000011</c:v>
                </c:pt>
                <c:pt idx="3">
                  <c:v>0.87168970000000012</c:v>
                </c:pt>
              </c:numCache>
            </c:numRef>
          </c:val>
        </c:ser>
        <c:ser>
          <c:idx val="4"/>
          <c:order val="8"/>
          <c:tx>
            <c:strRef>
              <c:f>Лист1!$B$24</c:f>
              <c:strCache>
                <c:ptCount val="1"/>
                <c:pt idx="0">
                  <c:v>Образование, физ. культура и спорт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 sz="20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Лист1!$C$20:$F$20</c:f>
              <c:strCache>
                <c:ptCount val="4"/>
                <c:pt idx="0">
                  <c:v>2016 год
 уточненный план</c:v>
                </c:pt>
                <c:pt idx="1">
                  <c:v>2017 год
 проект</c:v>
                </c:pt>
                <c:pt idx="2">
                  <c:v>2018 год
 проект</c:v>
                </c:pt>
                <c:pt idx="3">
                  <c:v>2019 год
 проект</c:v>
                </c:pt>
              </c:strCache>
            </c:strRef>
          </c:cat>
          <c:val>
            <c:numRef>
              <c:f>Лист1!$C$24:$F$24</c:f>
              <c:numCache>
                <c:formatCode>#,##0.0</c:formatCode>
                <c:ptCount val="4"/>
                <c:pt idx="0">
                  <c:v>4.5844371999999991</c:v>
                </c:pt>
                <c:pt idx="1">
                  <c:v>3.5323645999999997</c:v>
                </c:pt>
                <c:pt idx="2">
                  <c:v>2.9343752999999997</c:v>
                </c:pt>
                <c:pt idx="3">
                  <c:v>2.9343752999999997</c:v>
                </c:pt>
              </c:numCache>
            </c:numRef>
          </c:val>
        </c:ser>
        <c:ser>
          <c:idx val="2"/>
          <c:order val="9"/>
          <c:tx>
            <c:strRef>
              <c:f>Лист1!$B$26</c:f>
              <c:strCache>
                <c:ptCount val="1"/>
                <c:pt idx="0">
                  <c:v>Национальная экономика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Lbls>
            <c:txPr>
              <a:bodyPr/>
              <a:lstStyle/>
              <a:p>
                <a:pPr>
                  <a:defRPr sz="20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Лист1!$C$20:$F$20</c:f>
              <c:strCache>
                <c:ptCount val="4"/>
                <c:pt idx="0">
                  <c:v>2016 год
 уточненный план</c:v>
                </c:pt>
                <c:pt idx="1">
                  <c:v>2017 год
 проект</c:v>
                </c:pt>
                <c:pt idx="2">
                  <c:v>2018 год
 проект</c:v>
                </c:pt>
                <c:pt idx="3">
                  <c:v>2019 год
 проект</c:v>
                </c:pt>
              </c:strCache>
            </c:strRef>
          </c:cat>
          <c:val>
            <c:numRef>
              <c:f>Лист1!$C$26:$F$26</c:f>
              <c:numCache>
                <c:formatCode>#,##0.0</c:formatCode>
                <c:ptCount val="4"/>
                <c:pt idx="0">
                  <c:v>3.3565917999999999</c:v>
                </c:pt>
                <c:pt idx="1">
                  <c:v>1.9777211999999997</c:v>
                </c:pt>
                <c:pt idx="2">
                  <c:v>0.99641099999999994</c:v>
                </c:pt>
                <c:pt idx="3">
                  <c:v>0.92282719999999996</c:v>
                </c:pt>
              </c:numCache>
            </c:numRef>
          </c:val>
        </c:ser>
        <c:dLbls/>
        <c:gapWidth val="10"/>
        <c:overlap val="100"/>
        <c:axId val="96342400"/>
        <c:axId val="96343936"/>
      </c:barChart>
      <c:catAx>
        <c:axId val="96342400"/>
        <c:scaling>
          <c:orientation val="minMax"/>
        </c:scaling>
        <c:delete val="1"/>
        <c:axPos val="b"/>
        <c:tickLblPos val="none"/>
        <c:crossAx val="96343936"/>
        <c:crosses val="autoZero"/>
        <c:auto val="1"/>
        <c:lblAlgn val="ctr"/>
        <c:lblOffset val="100"/>
      </c:catAx>
      <c:valAx>
        <c:axId val="96343936"/>
        <c:scaling>
          <c:orientation val="minMax"/>
        </c:scaling>
        <c:axPos val="l"/>
        <c:numFmt formatCode="#,##0.0" sourceLinked="1"/>
        <c:tickLblPos val="nextTo"/>
        <c:crossAx val="96342400"/>
        <c:crosses val="autoZero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65370561303155517"/>
          <c:y val="0.22765881045974032"/>
          <c:w val="0.33732577710297446"/>
          <c:h val="0.77234118954025954"/>
        </c:manualLayout>
      </c:layout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</c:chart>
  <c:spPr>
    <a:noFill/>
  </c:sp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lineChart>
        <c:grouping val="standard"/>
        <c:ser>
          <c:idx val="0"/>
          <c:order val="0"/>
          <c:tx>
            <c:strRef>
              <c:f>Лист2!$B$377</c:f>
              <c:strCache>
                <c:ptCount val="1"/>
                <c:pt idx="0">
                  <c:v>Бюджетные средства, млн. руб.</c:v>
                </c:pt>
              </c:strCache>
            </c:strRef>
          </c:tx>
          <c:spPr>
            <a:ln w="63500"/>
          </c:spPr>
          <c:marker>
            <c:symbol val="diamond"/>
            <c:size val="14"/>
            <c:spPr>
              <a:solidFill>
                <a:schemeClr val="accent1">
                  <a:alpha val="13000"/>
                </a:schemeClr>
              </a:solidFill>
              <a:ln w="6350"/>
            </c:spPr>
          </c:marker>
          <c:dLbls>
            <c:dLbl>
              <c:idx val="2"/>
              <c:layout>
                <c:manualLayout>
                  <c:x val="-4.6912359330548381E-2"/>
                  <c:y val="-6.2934763520899106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t"/>
            <c:showVal val="1"/>
          </c:dLbls>
          <c:cat>
            <c:numRef>
              <c:f>Лист2!$D$13:$K$13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Лист2!$D$377:$K$377</c:f>
              <c:numCache>
                <c:formatCode>#,##0.00</c:formatCode>
                <c:ptCount val="6"/>
                <c:pt idx="0">
                  <c:v>1638.1</c:v>
                </c:pt>
                <c:pt idx="1">
                  <c:v>1244.7</c:v>
                </c:pt>
                <c:pt idx="2">
                  <c:v>1839.4</c:v>
                </c:pt>
                <c:pt idx="3">
                  <c:v>649.16480000000001</c:v>
                </c:pt>
                <c:pt idx="4">
                  <c:v>619.15570000000002</c:v>
                </c:pt>
                <c:pt idx="5">
                  <c:v>657.08199999999999</c:v>
                </c:pt>
              </c:numCache>
            </c:numRef>
          </c:val>
        </c:ser>
        <c:dLbls/>
        <c:marker val="1"/>
        <c:axId val="96493568"/>
        <c:axId val="96495104"/>
      </c:lineChart>
      <c:catAx>
        <c:axId val="96493568"/>
        <c:scaling>
          <c:orientation val="minMax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96495104"/>
        <c:crosses val="autoZero"/>
        <c:auto val="1"/>
        <c:lblAlgn val="ctr"/>
        <c:lblOffset val="100"/>
      </c:catAx>
      <c:valAx>
        <c:axId val="96495104"/>
        <c:scaling>
          <c:orientation val="minMax"/>
        </c:scaling>
        <c:axPos val="l"/>
        <c:numFmt formatCode="#,##0.00" sourceLinked="1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96493568"/>
        <c:crosses val="autoZero"/>
        <c:crossBetween val="between"/>
      </c:valAx>
    </c:plotArea>
    <c:legend>
      <c:legendPos val="b"/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164C-6E12-4895-91F5-6F34D4381D9A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8366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164C-6E12-4895-91F5-6F34D4381D9A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7678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164C-6E12-4895-91F5-6F34D4381D9A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8750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164C-6E12-4895-91F5-6F34D4381D9A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9401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164C-6E12-4895-91F5-6F34D4381D9A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1929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164C-6E12-4895-91F5-6F34D4381D9A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7270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164C-6E12-4895-91F5-6F34D4381D9A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4389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164C-6E12-4895-91F5-6F34D4381D9A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0594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164C-6E12-4895-91F5-6F34D4381D9A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194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164C-6E12-4895-91F5-6F34D4381D9A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0455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164C-6E12-4895-91F5-6F34D4381D9A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6662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5164C-6E12-4895-91F5-6F34D4381D9A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06AD4-B6F6-412F-9061-CD8A6612D6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49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gif"/><Relationship Id="rId3" Type="http://schemas.openxmlformats.org/officeDocument/2006/relationships/image" Target="../media/image3.png"/><Relationship Id="rId7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5.pn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Relationship Id="rId9" Type="http://schemas.openxmlformats.org/officeDocument/2006/relationships/image" Target="../media/image9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9.xml"/><Relationship Id="rId5" Type="http://schemas.openxmlformats.org/officeDocument/2006/relationships/image" Target="../media/image12.png"/><Relationship Id="rId4" Type="http://schemas.openxmlformats.org/officeDocument/2006/relationships/image" Target="../media/image9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3" Type="http://schemas.openxmlformats.org/officeDocument/2006/relationships/image" Target="../media/image33.png"/><Relationship Id="rId21" Type="http://schemas.openxmlformats.org/officeDocument/2006/relationships/image" Target="../media/image50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image" Target="../media/image2.jpeg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.png"/><Relationship Id="rId15" Type="http://schemas.openxmlformats.org/officeDocument/2006/relationships/image" Target="../media/image44.png"/><Relationship Id="rId23" Type="http://schemas.openxmlformats.org/officeDocument/2006/relationships/image" Target="../media/image52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Relationship Id="rId22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jpeg"/><Relationship Id="rId7" Type="http://schemas.openxmlformats.org/officeDocument/2006/relationships/hyperlink" Target="https://www.facebook.com/economicsnao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vk.com/econnao" TargetMode="External"/><Relationship Id="rId11" Type="http://schemas.openxmlformats.org/officeDocument/2006/relationships/image" Target="../media/image55.gif"/><Relationship Id="rId5" Type="http://schemas.openxmlformats.org/officeDocument/2006/relationships/hyperlink" Target="http://dfei.adm-nao.ru/" TargetMode="External"/><Relationship Id="rId10" Type="http://schemas.openxmlformats.org/officeDocument/2006/relationships/image" Target="../media/image54.png"/><Relationship Id="rId4" Type="http://schemas.openxmlformats.org/officeDocument/2006/relationships/hyperlink" Target="mailto:dfei@ogvnao.ru" TargetMode="External"/><Relationship Id="rId9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microsoft.com/office/2007/relationships/hdphoto" Target="../media/hdphoto1.wdp"/><Relationship Id="rId7" Type="http://schemas.openxmlformats.org/officeDocument/2006/relationships/chart" Target="../charts/chart6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9.gif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s://im2-tub-ru.yandex.net/i?id=f960c84785ec80471e15388f6bec3b7d&amp;n=33&amp;h=215&amp;w=323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4" r="1769"/>
          <a:stretch/>
        </p:blipFill>
        <p:spPr bwMode="auto">
          <a:xfrm>
            <a:off x="7581" y="388556"/>
            <a:ext cx="9152071" cy="620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266624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БЮДЖЕТ ДЛЯ ГРАЖДАН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18" y="3693225"/>
            <a:ext cx="9123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«Об окружном бюджете на 2017 год </a:t>
            </a:r>
          </a:p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и на плановый период 2018 и 2019 годов»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6" r="25886" b="27320"/>
          <a:stretch/>
        </p:blipFill>
        <p:spPr bwMode="auto">
          <a:xfrm>
            <a:off x="699611" y="237975"/>
            <a:ext cx="1064077" cy="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-24276" y="2492896"/>
            <a:ext cx="91839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ПРОЕКТ ЗАКОНА</a:t>
            </a:r>
          </a:p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 Ненецкого автономного округа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448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0000">
              <a:schemeClr val="bg1">
                <a:lumMod val="85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318875"/>
            <a:ext cx="612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ОБРАЗОВАНИЕ, ФИЗКУЛЬТУРА И СПОРТ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6" r="25886" b="27320"/>
          <a:stretch/>
        </p:blipFill>
        <p:spPr bwMode="auto">
          <a:xfrm>
            <a:off x="699611" y="237975"/>
            <a:ext cx="1064077" cy="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760990" y="6542277"/>
            <a:ext cx="470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9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3131840" y="1052736"/>
            <a:ext cx="0" cy="8640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156176" y="1052736"/>
            <a:ext cx="0" cy="8640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31869603"/>
              </p:ext>
            </p:extLst>
          </p:nvPr>
        </p:nvGraphicFramePr>
        <p:xfrm>
          <a:off x="179511" y="980728"/>
          <a:ext cx="8784978" cy="5457168"/>
        </p:xfrm>
        <a:graphic>
          <a:graphicData uri="http://schemas.openxmlformats.org/drawingml/2006/table">
            <a:tbl>
              <a:tblPr/>
              <a:tblGrid>
                <a:gridCol w="1008113"/>
                <a:gridCol w="2304257"/>
                <a:gridCol w="1304360"/>
                <a:gridCol w="1389416"/>
                <a:gridCol w="1389416"/>
                <a:gridCol w="1389416"/>
              </a:tblGrid>
              <a:tr h="1263979"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 Показатель,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</a:t>
                      </a:r>
                      <a:r>
                        <a:rPr lang="en-US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6</a:t>
                      </a:r>
                      <a:r>
                        <a:rPr lang="ru-RU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уточн</a:t>
                      </a:r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 план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2017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проект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2018</a:t>
                      </a:r>
                      <a:endParaRPr lang="ru-RU" sz="2000" b="1" i="0" u="none" strike="noStrike" dirty="0" smtClean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2019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9220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ОБРАЗОВАНИЕ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4 600,1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20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346,8</a:t>
                      </a:r>
                      <a:endParaRPr lang="ru-RU" sz="20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2 773,1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20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773,2</a:t>
                      </a:r>
                      <a:endParaRPr lang="ru-RU" sz="20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9220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Дошкольное образование, в </a:t>
                      </a:r>
                      <a:r>
                        <a:rPr lang="ru-RU" sz="1600" b="1" i="0" u="none" strike="noStrike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т.ч</a:t>
                      </a:r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1 282,0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1 081,3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864,9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864,9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220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Субсидии </a:t>
                      </a:r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БУ </a:t>
                      </a:r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на </a:t>
                      </a:r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выполнения </a:t>
                      </a:r>
                      <a:r>
                        <a:rPr lang="ru-RU" sz="1600" b="0" i="0" u="none" strike="noStrik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госзадания</a:t>
                      </a:r>
                      <a:endParaRPr lang="ru-RU" sz="16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1 085,8</a:t>
                      </a:r>
                      <a:endParaRPr lang="ru-RU" sz="16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904,5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843,4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843,4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Общ. </a:t>
                      </a:r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образование, в </a:t>
                      </a:r>
                      <a:r>
                        <a:rPr lang="ru-RU" sz="1600" b="1" i="0" u="none" strike="noStrike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т.ч</a:t>
                      </a:r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746,0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607,4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264,1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264,1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94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Субсидии БУ на выполнения </a:t>
                      </a:r>
                      <a:r>
                        <a:rPr lang="ru-RU" sz="1600" b="0" i="0" u="none" strike="noStrik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госзадания</a:t>
                      </a:r>
                      <a:endParaRPr lang="ru-RU" sz="1600" b="0" i="0" u="none" strike="noStrike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1 500,7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1 055,5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1 191,2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1 191,2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163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Доп. </a:t>
                      </a:r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образование детей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115,7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115,7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115,7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1104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Среднее </a:t>
                      </a:r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проф. </a:t>
                      </a:r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образование</a:t>
                      </a:r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,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321,</a:t>
                      </a:r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291,2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271,6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271,6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588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Молодежная политика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Др. </a:t>
                      </a:r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вопросы в области </a:t>
                      </a:r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образования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196,</a:t>
                      </a:r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184,3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191,7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191,7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1783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40,0</a:t>
                      </a:r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185,5 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161,3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161,3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15" name="Прямая соединительная линия 14"/>
          <p:cNvCxnSpPr/>
          <p:nvPr/>
        </p:nvCxnSpPr>
        <p:spPr>
          <a:xfrm>
            <a:off x="3491880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860032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228184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596336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8964488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79512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63734"/>
            <a:ext cx="679305" cy="733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7" name="Picture 1" descr="D:\01_Адм_работа\4524d4d21e1804f3458a48a1dc03577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601" y="5819298"/>
            <a:ext cx="704232" cy="650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Прямая соединительная линия 25"/>
          <p:cNvCxnSpPr/>
          <p:nvPr/>
        </p:nvCxnSpPr>
        <p:spPr>
          <a:xfrm flipH="1">
            <a:off x="179512" y="6542277"/>
            <a:ext cx="878497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 descr="D:\01_Адм_работа\aiga_nursery_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397" y="3124325"/>
            <a:ext cx="341952" cy="4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01_Адм_работа\Teacher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747" y="4725144"/>
            <a:ext cx="802179" cy="6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01_Адм_работа\2111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747" y="3861048"/>
            <a:ext cx="510821" cy="56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26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0000">
              <a:schemeClr val="bg1">
                <a:lumMod val="85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318875"/>
            <a:ext cx="612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ЖИЛИЩНО-КОМ</a:t>
            </a:r>
            <a:r>
              <a:rPr lang="ru-RU" sz="2000" b="1" spc="2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М</a:t>
            </a:r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УНАЛЬНОЕ ХОЗЯЙСТВО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6" r="25886" b="27320"/>
          <a:stretch/>
        </p:blipFill>
        <p:spPr bwMode="auto">
          <a:xfrm>
            <a:off x="699611" y="237975"/>
            <a:ext cx="1064077" cy="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604448" y="6542277"/>
            <a:ext cx="62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10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3131840" y="1052736"/>
            <a:ext cx="0" cy="8640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156176" y="1052736"/>
            <a:ext cx="0" cy="8640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38903368"/>
              </p:ext>
            </p:extLst>
          </p:nvPr>
        </p:nvGraphicFramePr>
        <p:xfrm>
          <a:off x="179511" y="980726"/>
          <a:ext cx="8784978" cy="5507673"/>
        </p:xfrm>
        <a:graphic>
          <a:graphicData uri="http://schemas.openxmlformats.org/drawingml/2006/table">
            <a:tbl>
              <a:tblPr/>
              <a:tblGrid>
                <a:gridCol w="1008113"/>
                <a:gridCol w="2304257"/>
                <a:gridCol w="1304360"/>
                <a:gridCol w="1389416"/>
                <a:gridCol w="1389416"/>
                <a:gridCol w="1389416"/>
              </a:tblGrid>
              <a:tr h="1303353"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 Показатель,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</a:t>
                      </a:r>
                      <a:r>
                        <a:rPr lang="en-US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6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уточн</a:t>
                      </a:r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 план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2017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проект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2018</a:t>
                      </a:r>
                      <a:endParaRPr lang="ru-RU" sz="2000" b="1" i="0" u="none" strike="noStrike" dirty="0" smtClean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2019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49684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ЖКХ</a:t>
                      </a:r>
                      <a:endParaRPr lang="ru-RU" sz="20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20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615,4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1 236,0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1 130,6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995,9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26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Жилищное </a:t>
                      </a:r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хоз-во</a:t>
                      </a:r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в </a:t>
                      </a:r>
                      <a:r>
                        <a:rPr lang="ru-RU" sz="1600" b="1" i="0" u="none" strike="noStrike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562,7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549,9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662,2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699,1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944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Переселение из домов непригодных </a:t>
                      </a:r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</a:t>
                      </a:r>
                      <a:r>
                        <a:rPr lang="ru-RU" sz="1600" b="0" i="0" u="none" strike="noStrik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прож</a:t>
                      </a:r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с </a:t>
                      </a:r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высоким </a:t>
                      </a:r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износом</a:t>
                      </a:r>
                      <a:endParaRPr lang="ru-RU" sz="16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481,1</a:t>
                      </a:r>
                      <a:endParaRPr lang="ru-RU" sz="16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505,9</a:t>
                      </a:r>
                      <a:endParaRPr lang="ru-RU" sz="16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619,2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657,1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028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Коммунальное </a:t>
                      </a:r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хоз-во,</a:t>
                      </a:r>
                    </a:p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600" b="1" i="0" u="none" strike="noStrike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</a:t>
                      </a:r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18,5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686,1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468,3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296,9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69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Субсидии </a:t>
                      </a:r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ЮЛ на электроэнергию</a:t>
                      </a:r>
                      <a:endParaRPr lang="ru-RU" sz="16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431,4</a:t>
                      </a:r>
                      <a:endParaRPr lang="ru-RU" sz="16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266,3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228,2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144,4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028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Субсидии </a:t>
                      </a:r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ЮЛ </a:t>
                      </a:r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тепловую </a:t>
                      </a:r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энергию</a:t>
                      </a:r>
                      <a:endParaRPr lang="ru-RU" sz="16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317,8</a:t>
                      </a:r>
                      <a:endParaRPr lang="ru-RU" sz="16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177,4</a:t>
                      </a:r>
                      <a:endParaRPr lang="ru-RU" sz="16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150,5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95,6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1975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Субсидии </a:t>
                      </a:r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ЮЛ </a:t>
                      </a:r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горячую, холодную </a:t>
                      </a:r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воду</a:t>
                      </a:r>
                      <a:endParaRPr lang="ru-RU" sz="16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72,5</a:t>
                      </a:r>
                      <a:endParaRPr lang="ru-RU" sz="16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43,3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028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Субсидии юридическим лицам на </a:t>
                      </a:r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твердое топливо</a:t>
                      </a:r>
                      <a:endParaRPr lang="ru-RU" sz="16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112,7</a:t>
                      </a:r>
                      <a:endParaRPr lang="ru-RU" sz="16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15" name="Прямая соединительная линия 14"/>
          <p:cNvCxnSpPr/>
          <p:nvPr/>
        </p:nvCxnSpPr>
        <p:spPr>
          <a:xfrm>
            <a:off x="3491880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860032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228184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596336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8964488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79512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179512" y="6542277"/>
            <a:ext cx="878497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588" y="3185438"/>
            <a:ext cx="675610" cy="675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69" name="Picture 1" descr="D:\01_Адм_работа\ico_light_bulb_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578" y="4352547"/>
            <a:ext cx="491631" cy="66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1" descr="D:\02. Поручения руководства\12. Разное\160919 Статистика дл ВК инфограф\jixodjG9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579" y="2348880"/>
            <a:ext cx="414173" cy="40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D:\01_Адм_работа\3547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809" y="5463280"/>
            <a:ext cx="486000" cy="4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2517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0000">
              <a:schemeClr val="bg1">
                <a:lumMod val="85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318875"/>
            <a:ext cx="612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ЗДРАВООХРАНЕНИЕ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6" r="25886" b="27320"/>
          <a:stretch/>
        </p:blipFill>
        <p:spPr bwMode="auto">
          <a:xfrm>
            <a:off x="699611" y="237975"/>
            <a:ext cx="1064077" cy="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Прямая соединительная линия 33"/>
          <p:cNvCxnSpPr/>
          <p:nvPr/>
        </p:nvCxnSpPr>
        <p:spPr>
          <a:xfrm>
            <a:off x="3131840" y="1052736"/>
            <a:ext cx="0" cy="8640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156176" y="1052736"/>
            <a:ext cx="0" cy="8640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65447093"/>
              </p:ext>
            </p:extLst>
          </p:nvPr>
        </p:nvGraphicFramePr>
        <p:xfrm>
          <a:off x="179511" y="980725"/>
          <a:ext cx="8784978" cy="5561551"/>
        </p:xfrm>
        <a:graphic>
          <a:graphicData uri="http://schemas.openxmlformats.org/drawingml/2006/table">
            <a:tbl>
              <a:tblPr/>
              <a:tblGrid>
                <a:gridCol w="720081"/>
                <a:gridCol w="2592289"/>
                <a:gridCol w="1304360"/>
                <a:gridCol w="1389416"/>
                <a:gridCol w="1389416"/>
                <a:gridCol w="1389416"/>
              </a:tblGrid>
              <a:tr h="1546408"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 Показатель,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</a:t>
                      </a:r>
                      <a:r>
                        <a:rPr lang="en-US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6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уточн</a:t>
                      </a:r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</a:t>
                      </a:r>
                      <a:r>
                        <a:rPr lang="ru-RU" sz="18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план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2017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проект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2018</a:t>
                      </a:r>
                      <a:endParaRPr lang="ru-RU" sz="2000" b="1" i="0" u="none" strike="noStrike" dirty="0" smtClean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2019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5603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ЗДРАВООХРАНЕНИЕ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</a:t>
                      </a:r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80,8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244,6 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230,0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229,4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9664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Стационарная медицинская помощь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328,7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307,7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294,1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294,2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72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Амбулаторная помощь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363,6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309,2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323,8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323,0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9664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Скорая медицинская помощь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156,6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179,0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179,0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179,0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52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Другие вопросы в области здравоохранения, в </a:t>
                      </a:r>
                      <a:r>
                        <a:rPr lang="ru-RU" sz="1600" b="1" i="0" u="none" strike="noStrike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т.ч</a:t>
                      </a:r>
                      <a:r>
                        <a:rPr lang="ru-RU" sz="16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931,1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448,7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433,1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433,1</a:t>
                      </a:r>
                      <a:endParaRPr lang="ru-RU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19329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Межбюджетные трансферты </a:t>
                      </a:r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бюджету ТФОМС на </a:t>
                      </a:r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фин. </a:t>
                      </a:r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обеспечение реализации </a:t>
                      </a:r>
                      <a:r>
                        <a:rPr lang="ru-RU" sz="1600" b="0" i="0" u="none" strike="noStrike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терр</a:t>
                      </a:r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. программы ОМС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321,7</a:t>
                      </a:r>
                      <a:endParaRPr lang="ru-RU" sz="16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267,6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267,6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267,6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15" name="Прямая соединительная линия 14"/>
          <p:cNvCxnSpPr/>
          <p:nvPr/>
        </p:nvCxnSpPr>
        <p:spPr>
          <a:xfrm>
            <a:off x="3491880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860032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228184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596336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8964488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79512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4" descr="D:\02. Поручения руководства\03_БЮДЖЕТ\2017 год план 2018 и 2019\значки\Snake_cup-5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083" y="2629203"/>
            <a:ext cx="511765" cy="51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Прямая соединительная линия 25"/>
          <p:cNvCxnSpPr/>
          <p:nvPr/>
        </p:nvCxnSpPr>
        <p:spPr>
          <a:xfrm flipH="1">
            <a:off x="179512" y="6542277"/>
            <a:ext cx="878497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5" name="Picture 1" descr="D:\01_Адм_работа\3377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703" y="3645024"/>
            <a:ext cx="548526" cy="54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D:\01_Адм_работа\image_image_146803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25144"/>
            <a:ext cx="698108" cy="698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8604448" y="6542277"/>
            <a:ext cx="62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xmlns="" val="215204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0000">
              <a:schemeClr val="bg1">
                <a:lumMod val="85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31806959"/>
              </p:ext>
            </p:extLst>
          </p:nvPr>
        </p:nvGraphicFramePr>
        <p:xfrm>
          <a:off x="179512" y="1012893"/>
          <a:ext cx="8784976" cy="1263979"/>
        </p:xfrm>
        <a:graphic>
          <a:graphicData uri="http://schemas.openxmlformats.org/drawingml/2006/table">
            <a:tbl>
              <a:tblPr/>
              <a:tblGrid>
                <a:gridCol w="809143"/>
                <a:gridCol w="2215193"/>
                <a:gridCol w="1224136"/>
                <a:gridCol w="1152128"/>
                <a:gridCol w="1224136"/>
                <a:gridCol w="1080120"/>
                <a:gridCol w="1080120"/>
              </a:tblGrid>
              <a:tr h="1263979"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Показатель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тыс. рублей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на одного чел.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РФ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Москва</a:t>
                      </a:r>
                      <a:endParaRPr lang="ru-RU" sz="2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Югра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ЯНАО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НАО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318875"/>
            <a:ext cx="7380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РАСХОДЫ НА ОДНОГО ЖИТЕЛЯ В 2017 ГОДУ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6" r="25886" b="27320"/>
          <a:stretch/>
        </p:blipFill>
        <p:spPr bwMode="auto">
          <a:xfrm>
            <a:off x="699611" y="237975"/>
            <a:ext cx="1064077" cy="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604448" y="6542277"/>
            <a:ext cx="62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12</a:t>
            </a: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H="1">
            <a:off x="179512" y="6453336"/>
            <a:ext cx="878497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94257250"/>
              </p:ext>
            </p:extLst>
          </p:nvPr>
        </p:nvGraphicFramePr>
        <p:xfrm>
          <a:off x="179513" y="2348877"/>
          <a:ext cx="8784976" cy="4104459"/>
        </p:xfrm>
        <a:graphic>
          <a:graphicData uri="http://schemas.openxmlformats.org/drawingml/2006/table">
            <a:tbl>
              <a:tblPr/>
              <a:tblGrid>
                <a:gridCol w="861004"/>
                <a:gridCol w="2152516"/>
                <a:gridCol w="1219759"/>
                <a:gridCol w="1148008"/>
                <a:gridCol w="1219759"/>
                <a:gridCol w="1076258"/>
                <a:gridCol w="1107672"/>
              </a:tblGrid>
              <a:tr h="653479"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Образование, физкультура и спорт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4,9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25,7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36,1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45,9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79,5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15904"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Здравоохранение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2,8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18,6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19,1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23,0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36,7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74639"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Жилищно-коммунальное хозяйство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0,3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5,6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6,1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37,1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27,8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53479"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</a:rPr>
                        <a:t>Общегосударств</a:t>
                      </a:r>
                      <a:r>
                        <a:rPr lang="ru-RU" sz="1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</a:rPr>
                        <a:t>. вопросы</a:t>
                      </a:r>
                      <a:endParaRPr lang="ru-RU" sz="1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</a:rPr>
                        <a:t>9,4</a:t>
                      </a:r>
                      <a:endParaRPr lang="ru-RU" sz="2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</a:rPr>
                        <a:t>1,1</a:t>
                      </a:r>
                      <a:endParaRPr lang="ru-RU" sz="2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</a:rPr>
                        <a:t>6,1</a:t>
                      </a:r>
                      <a:endParaRPr lang="ru-RU" sz="2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</a:rPr>
                        <a:t>7,9</a:t>
                      </a:r>
                      <a:endParaRPr lang="ru-RU" sz="2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</a:rPr>
                        <a:t>19,0</a:t>
                      </a:r>
                      <a:endParaRPr lang="ru-RU" sz="2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53479">
                <a:tc>
                  <a:txBody>
                    <a:bodyPr/>
                    <a:lstStyle/>
                    <a:p>
                      <a:endParaRPr lang="ru-RU" sz="18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Государств. долг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5,1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2,5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10,4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13,1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53479"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Индекс бюджетных</a:t>
                      </a:r>
                      <a:r>
                        <a:rPr lang="ru-RU" sz="1800" b="1" i="0" u="none" strike="noStrik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расходов 2016</a:t>
                      </a:r>
                      <a:endParaRPr lang="ru-RU" sz="1800" b="1" i="0" u="none" strike="noStrike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1,0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0,93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1,66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2,65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4,69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38" name="Прямая соединительная линия 37"/>
          <p:cNvCxnSpPr/>
          <p:nvPr/>
        </p:nvCxnSpPr>
        <p:spPr>
          <a:xfrm>
            <a:off x="3203848" y="980728"/>
            <a:ext cx="0" cy="54726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4427984" y="980728"/>
            <a:ext cx="0" cy="54726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5580112" y="980728"/>
            <a:ext cx="0" cy="54726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6804248" y="980728"/>
            <a:ext cx="0" cy="54726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7884368" y="980728"/>
            <a:ext cx="0" cy="54726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7715" y="2405453"/>
            <a:ext cx="533362" cy="575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4" descr="D:\02. Поручения руководства\03_БЮДЖЕТ\2017 год план 2018 и 2019\значки\Snake_cup-51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829" y="3068960"/>
            <a:ext cx="392895" cy="39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1" descr="D:\02. Поручения руководства\12. Разное\160919 Статистика дл ВК инфограф\jixodjG9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562" y="3789040"/>
            <a:ext cx="516877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Прямоугольник 30"/>
          <p:cNvSpPr/>
          <p:nvPr/>
        </p:nvSpPr>
        <p:spPr>
          <a:xfrm>
            <a:off x="263006" y="5868561"/>
            <a:ext cx="5645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Vivaldi" panose="03020602050506090804" pitchFamily="66" charset="0"/>
              </a:rPr>
              <a:t>I</a:t>
            </a:r>
            <a:endParaRPr lang="ru-RU" dirty="0">
              <a:latin typeface="Adana script" panose="02000500090000020003" pitchFamily="2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5248657"/>
            <a:ext cx="476953" cy="476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D:\01_Адм_работа\rf_rossiya_r19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425" y="4644782"/>
            <a:ext cx="462014" cy="42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8964488" y="980728"/>
            <a:ext cx="0" cy="54726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79512" y="980728"/>
            <a:ext cx="0" cy="54726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4" name="Picture 8" descr="D:\01_Адм_работа\gnome-303648__34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024" y="5427686"/>
            <a:ext cx="152785" cy="30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Прямая соединительная линия 27"/>
          <p:cNvCxnSpPr/>
          <p:nvPr/>
        </p:nvCxnSpPr>
        <p:spPr>
          <a:xfrm flipH="1">
            <a:off x="179512" y="5805264"/>
            <a:ext cx="878497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7361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0000">
              <a:schemeClr val="bg1">
                <a:lumMod val="85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318875"/>
            <a:ext cx="612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РАСХОДЫ В РАЗРЕЗЕ ГРБС, МЛН. РУБ.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6" r="25886" b="27320"/>
          <a:stretch/>
        </p:blipFill>
        <p:spPr bwMode="auto">
          <a:xfrm>
            <a:off x="699611" y="237975"/>
            <a:ext cx="1064077" cy="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604448" y="6542277"/>
            <a:ext cx="62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13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92646214"/>
              </p:ext>
            </p:extLst>
          </p:nvPr>
        </p:nvGraphicFramePr>
        <p:xfrm>
          <a:off x="62266" y="808568"/>
          <a:ext cx="8933747" cy="57558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8337"/>
                <a:gridCol w="1125453"/>
                <a:gridCol w="1008112"/>
                <a:gridCol w="893681"/>
                <a:gridCol w="1009082"/>
                <a:gridCol w="1009082"/>
              </a:tblGrid>
              <a:tr h="310123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Уточненный план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ПРОЕКТ ОКРУЖНОГО БЮДЖЕТА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67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2016 год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2017 год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% </a:t>
                      </a:r>
                      <a:r>
                        <a:rPr lang="ru-RU" sz="1400" b="1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сниж</a:t>
                      </a:r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2018 год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2019 год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1614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u="none" strike="noStrike" dirty="0" smtClean="0">
                          <a:effectLst/>
                        </a:rPr>
                        <a:t>   ВСЕГО, млн. руб.</a:t>
                      </a:r>
                      <a:endParaRPr lang="ru-RU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17 </a:t>
                      </a:r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264,4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12 </a:t>
                      </a:r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856,1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25,5%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11 </a:t>
                      </a:r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399,4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11 </a:t>
                      </a:r>
                      <a:r>
                        <a:rPr lang="ru-RU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022,3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938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Управление </a:t>
                      </a:r>
                      <a:r>
                        <a:rPr lang="ru-RU" sz="1400" u="none" strike="noStrik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имущ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. и </a:t>
                      </a:r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земельных 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отношений</a:t>
                      </a:r>
                      <a:endParaRPr lang="ru-RU" sz="1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 smtClean="0">
                          <a:effectLst/>
                        </a:rPr>
                        <a:t>73,6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 smtClean="0">
                          <a:effectLst/>
                        </a:rPr>
                        <a:t>36,1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u="none" strike="noStrike" dirty="0">
                          <a:effectLst/>
                        </a:rPr>
                        <a:t>51,0%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36,1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32,0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2498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Департамент </a:t>
                      </a:r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строительства, 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ЖКХ, </a:t>
                      </a:r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энергетики и</a:t>
                      </a:r>
                      <a:r>
                        <a:rPr lang="ru-RU" sz="140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400" u="none" strike="noStrike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</a:rPr>
                        <a:t>…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транспорта</a:t>
                      </a:r>
                      <a:endParaRPr lang="ru-RU" sz="1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</a:rPr>
                        <a:t>4 </a:t>
                      </a:r>
                      <a:r>
                        <a:rPr lang="ru-RU" sz="1600" u="none" strike="noStrike" dirty="0" smtClean="0">
                          <a:effectLst/>
                        </a:rPr>
                        <a:t>241,2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>
                          <a:effectLst/>
                        </a:rPr>
                        <a:t>2 </a:t>
                      </a:r>
                      <a:r>
                        <a:rPr lang="ru-RU" sz="1600" u="none" strike="noStrike" dirty="0" smtClean="0">
                          <a:effectLst/>
                        </a:rPr>
                        <a:t>262,9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u="none" strike="noStrike" dirty="0">
                          <a:effectLst/>
                        </a:rPr>
                        <a:t>46,6%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 </a:t>
                      </a:r>
                      <a:r>
                        <a:rPr lang="ru-RU" sz="1400" u="none" strike="noStrike" dirty="0" smtClean="0">
                          <a:effectLst/>
                        </a:rPr>
                        <a:t>623,3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 </a:t>
                      </a:r>
                      <a:r>
                        <a:rPr lang="ru-RU" sz="1400" u="none" strike="noStrike" dirty="0" smtClean="0">
                          <a:effectLst/>
                        </a:rPr>
                        <a:t>432,8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16835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Департамент </a:t>
                      </a:r>
                      <a:r>
                        <a:rPr lang="ru-RU" sz="1400" u="none" strike="noStrik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прир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. </a:t>
                      </a:r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ресурсов, экологии и 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АПК</a:t>
                      </a:r>
                      <a:endParaRPr lang="ru-RU" sz="1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 smtClean="0">
                          <a:effectLst/>
                        </a:rPr>
                        <a:t>944,2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 smtClean="0">
                          <a:effectLst/>
                        </a:rPr>
                        <a:t>612,0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u="none" strike="noStrike" dirty="0">
                          <a:effectLst/>
                        </a:rPr>
                        <a:t>35,2%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183,6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182,3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2747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Департамент </a:t>
                      </a:r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региональной 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политики</a:t>
                      </a:r>
                      <a:endParaRPr lang="ru-RU" sz="1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 smtClean="0">
                          <a:effectLst/>
                        </a:rPr>
                        <a:t>292,0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u="none" strike="noStrike" dirty="0" smtClean="0">
                          <a:effectLst/>
                        </a:rPr>
                        <a:t>202,5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u="none" strike="noStrike" dirty="0">
                          <a:effectLst/>
                        </a:rPr>
                        <a:t>30,6%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179,1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179,1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3176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Аппарат Администрации</a:t>
                      </a:r>
                      <a:endParaRPr lang="ru-RU" sz="1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915,2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677,6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</a:rPr>
                        <a:t>26,0%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544,1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544,3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0674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Избирательная комиссия</a:t>
                      </a:r>
                      <a:endParaRPr lang="ru-RU" sz="1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13,1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</a:rPr>
                        <a:t>24,4%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8,8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8,8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2891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400" u="none" strike="noStrik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Г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осударственная </a:t>
                      </a:r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инспекция по 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ветеринарии</a:t>
                      </a:r>
                      <a:endParaRPr lang="ru-RU" sz="1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97,3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77,3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</a:rPr>
                        <a:t>20,5%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68,8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68,8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2891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Департамент </a:t>
                      </a:r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здравоохранения, труда и</a:t>
                      </a:r>
                      <a:r>
                        <a:rPr lang="ru-RU" sz="1400" u="none" strike="noStrike" dirty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400" u="none" strike="noStrike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</a:rPr>
                        <a:t>…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соцзащиты</a:t>
                      </a:r>
                      <a:endParaRPr lang="ru-RU" sz="1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4 </a:t>
                      </a:r>
                      <a:r>
                        <a:rPr lang="ru-RU" sz="1400" u="none" strike="noStrike" dirty="0" smtClean="0">
                          <a:effectLst/>
                        </a:rPr>
                        <a:t>527,2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3 </a:t>
                      </a:r>
                      <a:r>
                        <a:rPr lang="ru-RU" sz="1400" u="none" strike="noStrike" dirty="0" smtClean="0">
                          <a:effectLst/>
                        </a:rPr>
                        <a:t>685,1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</a:rPr>
                        <a:t>18,6%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3 </a:t>
                      </a:r>
                      <a:r>
                        <a:rPr lang="ru-RU" sz="1400" u="none" strike="noStrike" dirty="0" smtClean="0">
                          <a:effectLst/>
                        </a:rPr>
                        <a:t>544,3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3 </a:t>
                      </a:r>
                      <a:r>
                        <a:rPr lang="ru-RU" sz="1400" u="none" strike="noStrike" dirty="0" smtClean="0">
                          <a:effectLst/>
                        </a:rPr>
                        <a:t>475,0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2891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Управление </a:t>
                      </a:r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государственного 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заказа</a:t>
                      </a:r>
                      <a:endParaRPr lang="ru-RU" sz="1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21,7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18,1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</a:rPr>
                        <a:t>16,3%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16,8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16,8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2891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Департамент </a:t>
                      </a:r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образования, культуры и 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спорта</a:t>
                      </a:r>
                      <a:endParaRPr lang="ru-RU" sz="1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4 </a:t>
                      </a:r>
                      <a:r>
                        <a:rPr lang="ru-RU" sz="1400" u="none" strike="noStrike" dirty="0" smtClean="0">
                          <a:effectLst/>
                        </a:rPr>
                        <a:t>815,9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4 </a:t>
                      </a:r>
                      <a:r>
                        <a:rPr lang="ru-RU" sz="1400" u="none" strike="noStrike" dirty="0" smtClean="0">
                          <a:effectLst/>
                        </a:rPr>
                        <a:t>040,0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</a:rPr>
                        <a:t>16,1%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3 </a:t>
                      </a:r>
                      <a:r>
                        <a:rPr lang="ru-RU" sz="1400" u="none" strike="noStrike" dirty="0" smtClean="0">
                          <a:effectLst/>
                        </a:rPr>
                        <a:t>397,4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3 397,4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2891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Управление </a:t>
                      </a:r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по 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гос. </a:t>
                      </a:r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регулированию 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цен</a:t>
                      </a:r>
                      <a:endParaRPr lang="ru-RU" sz="1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23,2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19, 8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</a:rPr>
                        <a:t>14,6%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18,5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18,4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0674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Собрание </a:t>
                      </a:r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депутатов  НАО</a:t>
                      </a:r>
                      <a:endParaRPr lang="ru-RU" sz="1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120,4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103,9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</a:rPr>
                        <a:t>13,7%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92,7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92,7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2891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</a:t>
                      </a:r>
                      <a:r>
                        <a:rPr lang="ru-RU" sz="1400" u="none" strike="noStrik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Госинспекция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строительного и 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жилищного</a:t>
                      </a:r>
                      <a:r>
                        <a:rPr lang="ru-RU" sz="1400" u="none" strike="noStrik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400" u="none" strike="noStrike" baseline="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..</a:t>
                      </a:r>
                      <a:r>
                        <a:rPr lang="ru-RU" sz="1400" u="none" strike="noStrik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н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адзора</a:t>
                      </a:r>
                      <a:endParaRPr lang="ru-RU" sz="1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43,2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37,7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</a:rPr>
                        <a:t>12,6%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33,4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33,4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0674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Счетная палата</a:t>
                      </a:r>
                      <a:endParaRPr lang="ru-RU" sz="1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34,5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30,8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</a:rPr>
                        <a:t>10,7%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27,7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27,7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2891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Департамент </a:t>
                      </a:r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финансов и 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экономики</a:t>
                      </a:r>
                      <a:endParaRPr lang="ru-RU" sz="1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905,2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848,3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</a:rPr>
                        <a:t>6,3%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1 </a:t>
                      </a:r>
                      <a:r>
                        <a:rPr lang="ru-RU" sz="1400" u="none" strike="noStrike" dirty="0" smtClean="0">
                          <a:effectLst/>
                        </a:rPr>
                        <a:t>194,9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821,9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0674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Комитет </a:t>
                      </a:r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гражданской 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обороны</a:t>
                      </a:r>
                      <a:endParaRPr lang="ru-RU" sz="1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196,5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194,1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</a:rPr>
                        <a:t>1,2%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146,3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146,3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4055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0000">
              <a:schemeClr val="bg1">
                <a:lumMod val="85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318875"/>
            <a:ext cx="6692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РАСХОДЫ НА СОДЕРЖАНИЕ ОРГАНОВ ВЛАСТИ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6" r="25886" b="27320"/>
          <a:stretch/>
        </p:blipFill>
        <p:spPr bwMode="auto">
          <a:xfrm>
            <a:off x="699611" y="237975"/>
            <a:ext cx="1064077" cy="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676456" y="6542277"/>
            <a:ext cx="554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14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55509572"/>
              </p:ext>
            </p:extLst>
          </p:nvPr>
        </p:nvGraphicFramePr>
        <p:xfrm>
          <a:off x="107506" y="836713"/>
          <a:ext cx="8928990" cy="56698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44253"/>
                <a:gridCol w="1238563"/>
                <a:gridCol w="1238563"/>
                <a:gridCol w="947136"/>
                <a:gridCol w="1060475"/>
              </a:tblGrid>
              <a:tr h="574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Наименование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Уточненный </a:t>
                      </a:r>
                      <a:r>
                        <a:rPr lang="ru-RU" sz="1050" dirty="0" smtClean="0">
                          <a:effectLst/>
                        </a:rPr>
                        <a:t>план </a:t>
                      </a:r>
                      <a:r>
                        <a:rPr lang="ru-RU" sz="1050" dirty="0">
                          <a:effectLst/>
                        </a:rPr>
                        <a:t>2016 </a:t>
                      </a:r>
                      <a:r>
                        <a:rPr lang="ru-RU" sz="1050" dirty="0" smtClean="0">
                          <a:effectLst/>
                        </a:rPr>
                        <a:t>год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 (тыс. рублей)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План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 </a:t>
                      </a:r>
                      <a:r>
                        <a:rPr lang="ru-RU" sz="1050" dirty="0">
                          <a:effectLst/>
                        </a:rPr>
                        <a:t>2017 </a:t>
                      </a:r>
                      <a:r>
                        <a:rPr lang="ru-RU" sz="1050" dirty="0" smtClean="0">
                          <a:effectLst/>
                        </a:rPr>
                        <a:t>год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 </a:t>
                      </a:r>
                      <a:r>
                        <a:rPr lang="ru-RU" sz="1050" dirty="0">
                          <a:effectLst/>
                        </a:rPr>
                        <a:t>(тыс</a:t>
                      </a:r>
                      <a:r>
                        <a:rPr lang="ru-RU" sz="1050" dirty="0" smtClean="0">
                          <a:effectLst/>
                        </a:rPr>
                        <a:t>. рублей</a:t>
                      </a:r>
                      <a:r>
                        <a:rPr lang="ru-RU" sz="1050" dirty="0">
                          <a:effectLst/>
                        </a:rPr>
                        <a:t>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Численность </a:t>
                      </a:r>
                      <a:r>
                        <a:rPr lang="ru-RU" sz="1050" dirty="0">
                          <a:effectLst/>
                        </a:rPr>
                        <a:t>на 2016 </a:t>
                      </a:r>
                      <a:r>
                        <a:rPr lang="ru-RU" sz="1050" dirty="0" smtClean="0">
                          <a:effectLst/>
                        </a:rPr>
                        <a:t>год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 </a:t>
                      </a:r>
                      <a:r>
                        <a:rPr lang="ru-RU" sz="1050" dirty="0">
                          <a:effectLst/>
                        </a:rPr>
                        <a:t>(ед.)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Численность </a:t>
                      </a:r>
                      <a:r>
                        <a:rPr lang="ru-RU" sz="1050" dirty="0">
                          <a:effectLst/>
                        </a:rPr>
                        <a:t>на 2017 год, </a:t>
                      </a:r>
                      <a:endParaRPr lang="ru-RU" sz="105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(ед.)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34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</a:rPr>
                        <a:t>   ВСЕГО 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в </a:t>
                      </a:r>
                      <a:r>
                        <a:rPr lang="ru-RU" sz="1200" b="1" dirty="0" err="1">
                          <a:solidFill>
                            <a:schemeClr val="bg1"/>
                          </a:solidFill>
                          <a:effectLst/>
                        </a:rPr>
                        <a:t>т.ч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</a:rPr>
                        <a:t>1 225 710,50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</a:rPr>
                        <a:t>1 031 904,10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</a:rPr>
                        <a:t>682,5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</a:rPr>
                        <a:t>676,5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34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СОБРАНИЕ </a:t>
                      </a:r>
                      <a:r>
                        <a:rPr lang="ru-RU" sz="1200" dirty="0">
                          <a:effectLst/>
                        </a:rPr>
                        <a:t>ДЕПУТАТОВ </a:t>
                      </a:r>
                      <a:r>
                        <a:rPr lang="ru-RU" sz="1200" dirty="0" smtClean="0">
                          <a:effectLst/>
                        </a:rPr>
                        <a:t>НАО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118 423,30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101 448,50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59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59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</a:tr>
              <a:tr h="234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СЧЁТНАЯ ПАЛАТА НАО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34 509,10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30 816,90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</a:tr>
              <a:tr h="234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УПРАВЛЕНИЕ </a:t>
                      </a:r>
                      <a:r>
                        <a:rPr lang="ru-RU" sz="1200" dirty="0">
                          <a:effectLst/>
                        </a:rPr>
                        <a:t>ИМУЩЕСТВЕННЫХ И ЗЕМЕЛЬНЫХ </a:t>
                      </a:r>
                      <a:r>
                        <a:rPr lang="ru-RU" sz="1200" dirty="0" smtClean="0">
                          <a:effectLst/>
                        </a:rPr>
                        <a:t>ОТНОШЕНИЙ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39 292,40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35 085,10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</a:tr>
              <a:tr h="234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ДЕПАРТАМЕНТ </a:t>
                      </a:r>
                      <a:r>
                        <a:rPr lang="ru-RU" sz="1200" dirty="0">
                          <a:effectLst/>
                        </a:rPr>
                        <a:t>ФИНАНСОВ И </a:t>
                      </a:r>
                      <a:r>
                        <a:rPr lang="ru-RU" sz="1200" dirty="0" smtClean="0">
                          <a:effectLst/>
                        </a:rPr>
                        <a:t>ЭКОНОМИКИ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102 896,80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84 480,60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56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56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</a:tr>
              <a:tr h="234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КОМИТЕТ </a:t>
                      </a:r>
                      <a:r>
                        <a:rPr lang="ru-RU" sz="1200" dirty="0">
                          <a:effectLst/>
                        </a:rPr>
                        <a:t>ГРАЖДАНСКОЙ </a:t>
                      </a:r>
                      <a:r>
                        <a:rPr lang="ru-RU" sz="1200" dirty="0" smtClean="0">
                          <a:effectLst/>
                        </a:rPr>
                        <a:t>ОБОРОНЫ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21 808,10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18 803,00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</a:tr>
              <a:tr h="234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УПРАВЛЕНИЕ </a:t>
                      </a:r>
                      <a:r>
                        <a:rPr lang="ru-RU" sz="1200" dirty="0">
                          <a:effectLst/>
                        </a:rPr>
                        <a:t>ПО </a:t>
                      </a:r>
                      <a:r>
                        <a:rPr lang="ru-RU" sz="1200" dirty="0" smtClean="0">
                          <a:effectLst/>
                        </a:rPr>
                        <a:t>ГОС. РЕГУЛИРОВАНИЮ </a:t>
                      </a:r>
                      <a:r>
                        <a:rPr lang="ru-RU" sz="1200" dirty="0">
                          <a:effectLst/>
                        </a:rPr>
                        <a:t>ЦЕН (ТАРИФОВ</a:t>
                      </a:r>
                      <a:r>
                        <a:rPr lang="ru-RU" sz="1200" dirty="0" smtClean="0">
                          <a:effectLst/>
                        </a:rPr>
                        <a:t>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23 206,90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19 822,30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</a:tr>
              <a:tr h="234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ДЕПАРТАМЕНТ </a:t>
                      </a:r>
                      <a:r>
                        <a:rPr lang="ru-RU" sz="1200" dirty="0">
                          <a:effectLst/>
                        </a:rPr>
                        <a:t>ОБРАЗОВАНИЯ, КУЛЬТУРЫ И </a:t>
                      </a:r>
                      <a:r>
                        <a:rPr lang="ru-RU" sz="1200" dirty="0" smtClean="0">
                          <a:effectLst/>
                        </a:rPr>
                        <a:t>СПОРТА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103 942,10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88 475,30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62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61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</a:tr>
              <a:tr h="234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АППАРАТ АДМИНИСТРАЦИИ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290 373,30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239 325,60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160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162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</a:tr>
              <a:tr h="234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УПРАВЛЕНИЕ </a:t>
                      </a:r>
                      <a:r>
                        <a:rPr lang="ru-RU" sz="1200" dirty="0">
                          <a:effectLst/>
                        </a:rPr>
                        <a:t>ГОСУДАРСТВЕННОГО </a:t>
                      </a:r>
                      <a:r>
                        <a:rPr lang="ru-RU" sz="1200" dirty="0" smtClean="0">
                          <a:effectLst/>
                        </a:rPr>
                        <a:t>ЗАКАЗА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21 657,00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18 134,30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</a:tr>
              <a:tr h="234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ИЗБИРАТЕЛЬНАЯ КОМИССИЯ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12 797,70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9 896,60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9,5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9,5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</a:tr>
              <a:tr h="234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ДЕПАРТАМЕНТ </a:t>
                      </a:r>
                      <a:r>
                        <a:rPr lang="ru-RU" sz="1200" dirty="0">
                          <a:effectLst/>
                        </a:rPr>
                        <a:t>ПРИРОДНЫХ РЕСУРСОВ, ЭКОЛОГИИ И </a:t>
                      </a:r>
                      <a:r>
                        <a:rPr lang="ru-RU" sz="1200" dirty="0" smtClean="0">
                          <a:effectLst/>
                        </a:rPr>
                        <a:t>АПК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100 855,10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81 524,40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61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58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</a:tr>
              <a:tr h="433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ДЕПАРТАМЕНТ </a:t>
                      </a:r>
                      <a:r>
                        <a:rPr lang="ru-RU" sz="1200" dirty="0">
                          <a:effectLst/>
                        </a:rPr>
                        <a:t>СТРОИТЕЛЬСТВА, </a:t>
                      </a:r>
                      <a:r>
                        <a:rPr lang="ru-RU" sz="1200" dirty="0" smtClean="0">
                          <a:effectLst/>
                        </a:rPr>
                        <a:t>ЖКХ, </a:t>
                      </a:r>
                      <a:r>
                        <a:rPr lang="ru-RU" sz="1200" dirty="0">
                          <a:effectLst/>
                        </a:rPr>
                        <a:t>ЭНЕРГЕТИКИ И </a:t>
                      </a:r>
                      <a:r>
                        <a:rPr lang="ru-RU" sz="120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accent1"/>
                          </a:solidFill>
                          <a:effectLst/>
                        </a:rPr>
                        <a:t>.</a:t>
                      </a:r>
                      <a:r>
                        <a:rPr lang="ru-RU" sz="1200" dirty="0" smtClean="0">
                          <a:effectLst/>
                        </a:rPr>
                        <a:t>ТРАНСПОРТА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109 359,80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94 431,20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62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62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</a:tr>
              <a:tr h="234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ГОСУДАРСТВЕННАЯ </a:t>
                      </a:r>
                      <a:r>
                        <a:rPr lang="ru-RU" sz="1200" dirty="0">
                          <a:effectLst/>
                        </a:rPr>
                        <a:t>ИНСПЕКЦИЯ ПО </a:t>
                      </a:r>
                      <a:r>
                        <a:rPr lang="ru-RU" sz="1200" dirty="0" smtClean="0">
                          <a:effectLst/>
                        </a:rPr>
                        <a:t>ВЕТЕРИНАРИИ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12 307,70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10 379,00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</a:tr>
              <a:tr h="234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ГОС. </a:t>
                      </a:r>
                      <a:r>
                        <a:rPr lang="ru-RU" sz="1200" dirty="0">
                          <a:effectLst/>
                        </a:rPr>
                        <a:t>ИНСПЕКЦИЯ СТРОИТЕЛЬНОГО И ЖИЛИЩНОГО НАДЗОРА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43 166,30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37 734,20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</a:tr>
              <a:tr h="234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ДЕПАРТАМЕНТ </a:t>
                      </a:r>
                      <a:r>
                        <a:rPr lang="ru-RU" sz="1200" dirty="0">
                          <a:effectLst/>
                        </a:rPr>
                        <a:t>ЗДРАВООХРАНЕНИЯ, ТРУДА И </a:t>
                      </a:r>
                      <a:r>
                        <a:rPr lang="ru-RU" sz="1200" dirty="0" smtClean="0">
                          <a:effectLst/>
                        </a:rPr>
                        <a:t>СОЦ.</a:t>
                      </a:r>
                      <a:r>
                        <a:rPr lang="ru-RU" sz="120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ЗАЩИТЫ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115 929,80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99 922,80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65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63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</a:tr>
              <a:tr h="234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ДЕПАРТАМЕНТ </a:t>
                      </a:r>
                      <a:r>
                        <a:rPr lang="ru-RU" sz="1200" dirty="0">
                          <a:effectLst/>
                        </a:rPr>
                        <a:t>РЕГИОНАЛЬНОЙ ПОЛИТИКИ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75 185,10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61 624,30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38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36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</a:tr>
              <a:tr h="234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Уполномоченный </a:t>
                      </a:r>
                      <a:r>
                        <a:rPr lang="ru-RU" sz="1200" dirty="0">
                          <a:effectLst/>
                        </a:rPr>
                        <a:t>по правам </a:t>
                      </a:r>
                      <a:r>
                        <a:rPr lang="ru-RU" sz="1200" dirty="0" smtClean="0">
                          <a:effectLst/>
                        </a:rPr>
                        <a:t>человека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2 980,7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2 617,4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</a:tr>
              <a:tr h="234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Уполномоченный </a:t>
                      </a:r>
                      <a:r>
                        <a:rPr lang="ru-RU" sz="1200" dirty="0">
                          <a:effectLst/>
                        </a:rPr>
                        <a:t>по правам </a:t>
                      </a:r>
                      <a:r>
                        <a:rPr lang="ru-RU" sz="1200" dirty="0" smtClean="0">
                          <a:effectLst/>
                        </a:rPr>
                        <a:t>ребёнка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3 015,1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2 617,4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</a:tr>
              <a:tr h="234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 Уполномоченный </a:t>
                      </a:r>
                      <a:r>
                        <a:rPr lang="ru-RU" sz="1200" dirty="0">
                          <a:effectLst/>
                        </a:rPr>
                        <a:t>по защите прав </a:t>
                      </a:r>
                      <a:r>
                        <a:rPr lang="ru-RU" sz="1200" dirty="0" smtClean="0">
                          <a:effectLst/>
                        </a:rPr>
                        <a:t>предпринимателей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3 400,9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2 974,7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878" marR="15878" marT="0" marB="0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884613" y="15224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410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0000">
              <a:schemeClr val="bg1">
                <a:lumMod val="85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318875"/>
            <a:ext cx="6692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СНИЖЕНИЕ ФОНДОВ ОПЛАТЫ ТРУДА ОГВ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6" r="25886" b="27320"/>
          <a:stretch/>
        </p:blipFill>
        <p:spPr bwMode="auto">
          <a:xfrm>
            <a:off x="699611" y="237975"/>
            <a:ext cx="1064077" cy="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604448" y="6542277"/>
            <a:ext cx="62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884613" y="15224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20017492"/>
              </p:ext>
            </p:extLst>
          </p:nvPr>
        </p:nvGraphicFramePr>
        <p:xfrm>
          <a:off x="107503" y="908722"/>
          <a:ext cx="8888511" cy="56335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08459"/>
                <a:gridCol w="1683246"/>
                <a:gridCol w="1198860"/>
                <a:gridCol w="1097946"/>
              </a:tblGrid>
              <a:tr h="42994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 smtClean="0">
                          <a:effectLst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Уточненный </a:t>
                      </a:r>
                      <a:r>
                        <a:rPr lang="ru-RU" sz="1200" u="none" strike="noStrike" dirty="0" smtClean="0">
                          <a:effectLst/>
                        </a:rPr>
                        <a:t>план</a:t>
                      </a:r>
                    </a:p>
                    <a:p>
                      <a:pPr algn="ctr" rtl="0" fontAlgn="ctr"/>
                      <a:r>
                        <a:rPr lang="ru-RU" sz="1200" u="none" strike="noStrike" dirty="0" smtClean="0">
                          <a:effectLst/>
                        </a:rPr>
                        <a:t> </a:t>
                      </a:r>
                      <a:r>
                        <a:rPr lang="ru-RU" sz="1400" u="none" strike="noStrike" dirty="0">
                          <a:effectLst/>
                        </a:rPr>
                        <a:t>2016 год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План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  <a:p>
                      <a:pPr algn="ctr" rtl="0" fontAlgn="ctr"/>
                      <a:r>
                        <a:rPr lang="ru-RU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2017 год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>
                          <a:solidFill>
                            <a:schemeClr val="bg1"/>
                          </a:solidFill>
                          <a:effectLst/>
                        </a:rPr>
                        <a:t>% изменений</a:t>
                      </a:r>
                      <a:endParaRPr lang="ru-RU" sz="12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2246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  ВСЕГО 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в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т.ч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925 139,46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773 458,70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-16,4%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66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</a:rPr>
                        <a:t> ДЕПАРТАМЕНТ </a:t>
                      </a:r>
                      <a:r>
                        <a:rPr lang="ru-RU" sz="1400" u="none" strike="noStrike" dirty="0">
                          <a:effectLst/>
                        </a:rPr>
                        <a:t>ПРИРОДНЫХ РЕСУРСОВ, ЭКОЛОГИИ И </a:t>
                      </a:r>
                      <a:r>
                        <a:rPr lang="ru-RU" sz="1400" u="none" strike="noStrike" dirty="0" smtClean="0">
                          <a:effectLst/>
                        </a:rPr>
                        <a:t>АПК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 dirty="0">
                          <a:effectLst/>
                        </a:rPr>
                        <a:t>77 467,70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61 324,70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-20,8%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866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</a:rPr>
                        <a:t> ДЕПАРТАМЕНТ </a:t>
                      </a:r>
                      <a:r>
                        <a:rPr lang="ru-RU" sz="1400" u="none" strike="noStrike" dirty="0">
                          <a:effectLst/>
                        </a:rPr>
                        <a:t>РЕГИОНАЛЬНОЙ ПОЛИТИКИ 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 dirty="0">
                          <a:effectLst/>
                        </a:rPr>
                        <a:t>59 116,50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47 338,50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-19,9%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3229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</a:rPr>
                        <a:t> ДЕПАРТАМЕНТ </a:t>
                      </a:r>
                      <a:r>
                        <a:rPr lang="ru-RU" sz="1400" u="none" strike="noStrike" dirty="0">
                          <a:effectLst/>
                        </a:rPr>
                        <a:t>ЗДРАВООХРАНЕНИЯ, ТРУДА И </a:t>
                      </a:r>
                      <a:r>
                        <a:rPr lang="ru-RU" sz="1400" u="none" strike="noStrike" dirty="0" smtClean="0">
                          <a:effectLst/>
                        </a:rPr>
                        <a:t>СОЦ. ЗАЩИТЫ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 dirty="0">
                          <a:effectLst/>
                        </a:rPr>
                        <a:t>89 974,50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72 239,00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 dirty="0">
                          <a:effectLst/>
                        </a:rPr>
                        <a:t>-19,7%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866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</a:rPr>
                        <a:t> ДЕПАРТАМЕНТ </a:t>
                      </a:r>
                      <a:r>
                        <a:rPr lang="ru-RU" sz="1400" u="none" strike="noStrike" dirty="0">
                          <a:effectLst/>
                        </a:rPr>
                        <a:t>ФИНАНСОВ И ЭКОНОМИКИ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 dirty="0">
                          <a:effectLst/>
                        </a:rPr>
                        <a:t>80 185,56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65 070,60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-18,8%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866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</a:rPr>
                        <a:t> ИЗБИРАТЕЛЬНАЯ </a:t>
                      </a:r>
                      <a:r>
                        <a:rPr lang="ru-RU" sz="1400" u="none" strike="noStrike" dirty="0">
                          <a:effectLst/>
                        </a:rPr>
                        <a:t>КОМИССИЯ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 dirty="0">
                          <a:effectLst/>
                        </a:rPr>
                        <a:t>8 112,40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6 663,30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-17,9%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866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</a:rPr>
                        <a:t> СЧЁТНАЯ </a:t>
                      </a:r>
                      <a:r>
                        <a:rPr lang="ru-RU" sz="1400" u="none" strike="noStrike" dirty="0">
                          <a:effectLst/>
                        </a:rPr>
                        <a:t>ПАЛАТА НЕНЕЦКОГО АВТОНОМНОГО ОКРУГА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 dirty="0">
                          <a:effectLst/>
                        </a:rPr>
                        <a:t>27 388,30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22 924,70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-16,3%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866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</a:rPr>
                        <a:t> УПРАВЛЕНИЕ </a:t>
                      </a:r>
                      <a:r>
                        <a:rPr lang="ru-RU" sz="1400" u="none" strike="noStrike" dirty="0">
                          <a:effectLst/>
                        </a:rPr>
                        <a:t>ГОСУДАРСТВЕННОГО ЗАКАЗА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 dirty="0">
                          <a:effectLst/>
                        </a:rPr>
                        <a:t>16 785,10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14 081,90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-16,1%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866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</a:rPr>
                        <a:t> ГОСУДАРСТВЕННАЯ </a:t>
                      </a:r>
                      <a:r>
                        <a:rPr lang="ru-RU" sz="1400" u="none" strike="noStrike" dirty="0">
                          <a:effectLst/>
                        </a:rPr>
                        <a:t>ИНСПЕКЦИЯ ПО ВЕТЕРИНАРИИ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 dirty="0">
                          <a:effectLst/>
                        </a:rPr>
                        <a:t>9 416,60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7 903,20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-16,1%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866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</a:rPr>
                        <a:t> АППАРАТ </a:t>
                      </a:r>
                      <a:r>
                        <a:rPr lang="ru-RU" sz="1400" u="none" strike="noStrike" dirty="0">
                          <a:effectLst/>
                        </a:rPr>
                        <a:t>АДМИНИСТРАЦИИ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 dirty="0">
                          <a:effectLst/>
                        </a:rPr>
                        <a:t>210 322,50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177 243,40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-15,7%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866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</a:rPr>
                        <a:t> ГОС. </a:t>
                      </a:r>
                      <a:r>
                        <a:rPr lang="ru-RU" sz="1400" u="none" strike="noStrike" dirty="0">
                          <a:effectLst/>
                        </a:rPr>
                        <a:t>ИНСПЕКЦИЯ СТРОИТЕЛЬНОГО И </a:t>
                      </a:r>
                      <a:r>
                        <a:rPr lang="ru-RU" sz="1400" u="none" strike="noStrike" dirty="0" smtClean="0">
                          <a:effectLst/>
                        </a:rPr>
                        <a:t>ЖИЛИЩНОГО </a:t>
                      </a:r>
                      <a:r>
                        <a:rPr lang="ru-RU" sz="1400" u="none" strike="noStrike" dirty="0">
                          <a:effectLst/>
                        </a:rPr>
                        <a:t>НАДЗОРА 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 dirty="0">
                          <a:effectLst/>
                        </a:rPr>
                        <a:t>33 010,70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27 813,90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-15,7%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866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</a:rPr>
                        <a:t> УПРАВЛЕНИЕ </a:t>
                      </a:r>
                      <a:r>
                        <a:rPr lang="ru-RU" sz="1400" u="none" strike="noStrike" dirty="0">
                          <a:effectLst/>
                        </a:rPr>
                        <a:t>ПО </a:t>
                      </a:r>
                      <a:r>
                        <a:rPr lang="ru-RU" sz="1400" u="none" strike="noStrike" dirty="0" smtClean="0">
                          <a:effectLst/>
                        </a:rPr>
                        <a:t>ГОС.  </a:t>
                      </a:r>
                      <a:r>
                        <a:rPr lang="ru-RU" sz="1400" u="none" strike="noStrike" dirty="0">
                          <a:effectLst/>
                        </a:rPr>
                        <a:t>РЕГУЛИРОВАНИЮ ЦЕН (ТАРИФОВ)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 dirty="0">
                          <a:effectLst/>
                        </a:rPr>
                        <a:t>17 986,20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 dirty="0">
                          <a:effectLst/>
                        </a:rPr>
                        <a:t>15 186,20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-15,6%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866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</a:rPr>
                        <a:t> ДЕПАРТАМЕНТ </a:t>
                      </a:r>
                      <a:r>
                        <a:rPr lang="ru-RU" sz="1400" u="none" strike="noStrike" dirty="0">
                          <a:effectLst/>
                        </a:rPr>
                        <a:t>ОБРАЗОВАНИЯ, КУЛЬТУРЫ И СПОРТА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81 220,30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 dirty="0">
                          <a:effectLst/>
                        </a:rPr>
                        <a:t>69 200,60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-14,8%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866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</a:rPr>
                        <a:t> СОБРАНИЕ </a:t>
                      </a:r>
                      <a:r>
                        <a:rPr lang="ru-RU" sz="1400" u="none" strike="noStrike" dirty="0">
                          <a:effectLst/>
                        </a:rPr>
                        <a:t>ДЕПУТАТОВ НЕНЕЦКОГО АВТОНОМНОГО ОКРУГА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84 540,70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 dirty="0">
                          <a:effectLst/>
                        </a:rPr>
                        <a:t>73 083,80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-13,6%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53600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</a:rPr>
                        <a:t> ДЕПАРТАМЕНТ </a:t>
                      </a:r>
                      <a:r>
                        <a:rPr lang="ru-RU" sz="1400" u="none" strike="noStrike" dirty="0">
                          <a:effectLst/>
                        </a:rPr>
                        <a:t>СТРОИТЕЛЬСТВА, </a:t>
                      </a:r>
                      <a:r>
                        <a:rPr lang="ru-RU" sz="1400" u="none" strike="noStrike" dirty="0" smtClean="0">
                          <a:effectLst/>
                        </a:rPr>
                        <a:t>ЖИЛИЩНО-</a:t>
                      </a:r>
                      <a:r>
                        <a:rPr lang="ru-RU" sz="1400" u="none" strike="noStrike" dirty="0" smtClean="0">
                          <a:solidFill>
                            <a:schemeClr val="accent1"/>
                          </a:solidFill>
                          <a:effectLst/>
                        </a:rPr>
                        <a:t>.</a:t>
                      </a:r>
                      <a:r>
                        <a:rPr lang="ru-RU" sz="1400" u="none" strike="noStrike" dirty="0" smtClean="0">
                          <a:effectLst/>
                        </a:rPr>
                        <a:t>КОММУНАЛЬНОГО </a:t>
                      </a:r>
                      <a:r>
                        <a:rPr lang="ru-RU" sz="1400" u="none" strike="noStrike" dirty="0">
                          <a:effectLst/>
                        </a:rPr>
                        <a:t>ХОЗЯЙСТВА, ЭНЕРГЕТИКИ И ТРАНСПОРТА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82 276,60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 dirty="0">
                          <a:effectLst/>
                        </a:rPr>
                        <a:t>71 715,50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-12,8%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866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</a:rPr>
                        <a:t> УПРАВЛЕНИЕ </a:t>
                      </a:r>
                      <a:r>
                        <a:rPr lang="ru-RU" sz="1400" u="none" strike="noStrike" dirty="0">
                          <a:effectLst/>
                        </a:rPr>
                        <a:t>ИМУЩЕСТВЕННЫХ И ЗЕМЕЛЬНЫХ ОТНОШЕНИЙ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30 597,70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 dirty="0">
                          <a:effectLst/>
                        </a:rPr>
                        <a:t>26 910,50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 dirty="0">
                          <a:effectLst/>
                        </a:rPr>
                        <a:t>-12,1%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866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</a:rPr>
                        <a:t> КОМИТЕТ </a:t>
                      </a:r>
                      <a:r>
                        <a:rPr lang="ru-RU" sz="1400" u="none" strike="noStrike" dirty="0">
                          <a:effectLst/>
                        </a:rPr>
                        <a:t>ГРАЖДАНСКОЙ ОБОРОНЫ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16 738,10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>
                          <a:effectLst/>
                        </a:rPr>
                        <a:t>14 758,90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u="none" strike="noStrike" dirty="0">
                          <a:effectLst/>
                        </a:rPr>
                        <a:t>-11,8%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6978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0000">
              <a:schemeClr val="bg1">
                <a:lumMod val="85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318875"/>
            <a:ext cx="6264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СОЦИАЛЬНЫЕ ВЫПЛАТЫ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6" r="25886" b="27320"/>
          <a:stretch/>
        </p:blipFill>
        <p:spPr bwMode="auto">
          <a:xfrm>
            <a:off x="699611" y="237975"/>
            <a:ext cx="1064077" cy="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604448" y="6542277"/>
            <a:ext cx="62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16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9808458"/>
              </p:ext>
            </p:extLst>
          </p:nvPr>
        </p:nvGraphicFramePr>
        <p:xfrm>
          <a:off x="179512" y="4149080"/>
          <a:ext cx="8784975" cy="182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76727"/>
                <a:gridCol w="1379459"/>
                <a:gridCol w="1476462"/>
                <a:gridCol w="1500265"/>
                <a:gridCol w="1452062"/>
              </a:tblGrid>
              <a:tr h="13372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Показатели</a:t>
                      </a:r>
                    </a:p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млн. руб.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2016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2017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2018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2019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337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СОЦИАЛЬНАЯ ПОЛИТИКА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2 699,3</a:t>
                      </a:r>
                      <a:r>
                        <a:rPr lang="ru-RU" sz="14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 </a:t>
                      </a:r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394,5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2 216,3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2 147,6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337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Пенсионное обеспечение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162,0</a:t>
                      </a:r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127,2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127,2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127,2 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noFill/>
                  </a:tcPr>
                </a:tc>
              </a:tr>
              <a:tr h="1337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Социальное обслуживание населения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365,2</a:t>
                      </a:r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405,7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403,5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403,2 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337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Социальное обеспечение населения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655,1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 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420,7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1 250,6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1 182,0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noFill/>
                  </a:tcPr>
                </a:tc>
              </a:tr>
              <a:tr h="1337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Охрана семьи и детства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501,0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434,9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429,0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429,0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3372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Др. </a:t>
                      </a:r>
                      <a:r>
                        <a:rPr lang="ru-RU" sz="14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вопросы в области </a:t>
                      </a:r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соц. политики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16,1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6,0 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5,9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6,2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>
                    <a:noFill/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54923651"/>
              </p:ext>
            </p:extLst>
          </p:nvPr>
        </p:nvGraphicFramePr>
        <p:xfrm>
          <a:off x="179512" y="908721"/>
          <a:ext cx="8784976" cy="982699"/>
        </p:xfrm>
        <a:graphic>
          <a:graphicData uri="http://schemas.openxmlformats.org/drawingml/2006/table">
            <a:tbl>
              <a:tblPr/>
              <a:tblGrid>
                <a:gridCol w="809143"/>
                <a:gridCol w="2215193"/>
                <a:gridCol w="1224136"/>
                <a:gridCol w="1152128"/>
                <a:gridCol w="1224136"/>
                <a:gridCol w="1080120"/>
                <a:gridCol w="1080120"/>
              </a:tblGrid>
              <a:tr h="864095"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Показатель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тыс. рублей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на одного человека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РФ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Москва</a:t>
                      </a:r>
                      <a:endParaRPr lang="ru-RU" sz="2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Югра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ЯНАО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НАО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20142638"/>
              </p:ext>
            </p:extLst>
          </p:nvPr>
        </p:nvGraphicFramePr>
        <p:xfrm>
          <a:off x="179511" y="1874500"/>
          <a:ext cx="8816503" cy="576064"/>
        </p:xfrm>
        <a:graphic>
          <a:graphicData uri="http://schemas.openxmlformats.org/drawingml/2006/table">
            <a:tbl>
              <a:tblPr/>
              <a:tblGrid>
                <a:gridCol w="720081"/>
                <a:gridCol w="2304256"/>
                <a:gridCol w="1224136"/>
                <a:gridCol w="1152128"/>
                <a:gridCol w="1224136"/>
                <a:gridCol w="1080120"/>
                <a:gridCol w="1111646"/>
              </a:tblGrid>
              <a:tr h="576064"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Социальная политика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33,8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30,8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24,2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35,5</a:t>
                      </a:r>
                      <a:endParaRPr lang="ru-RU" sz="2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45,3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1266" name="Picture 2" descr="D:\01_Адм_работа\hom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74500"/>
            <a:ext cx="57606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D:\01_Адм_работа\138251913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730484"/>
            <a:ext cx="1152128" cy="112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499992" y="2492896"/>
            <a:ext cx="444081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93% из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них –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региональные. В бюджете округа в 2016 на социальную политику приходится</a:t>
            </a: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2,7 миллиарда рублей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окружного бюджета, в то время как обязательные федеральные социальные выплаты составляют всего 198 миллиона рублей.  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73239121"/>
              </p:ext>
            </p:extLst>
          </p:nvPr>
        </p:nvGraphicFramePr>
        <p:xfrm>
          <a:off x="179509" y="2492896"/>
          <a:ext cx="4248475" cy="1531339"/>
        </p:xfrm>
        <a:graphic>
          <a:graphicData uri="http://schemas.openxmlformats.org/drawingml/2006/table">
            <a:tbl>
              <a:tblPr/>
              <a:tblGrid>
                <a:gridCol w="3024339"/>
                <a:gridCol w="1224136"/>
              </a:tblGrid>
              <a:tr h="1263979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в Ненецком округе самое большое количество мер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соц. поддержки</a:t>
                      </a:r>
                      <a:endParaRPr lang="ru-RU" sz="20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на 01.01.16</a:t>
                      </a:r>
                    </a:p>
                    <a:p>
                      <a:pPr algn="ctr" fontAlgn="ctr"/>
                      <a:r>
                        <a:rPr lang="ru-RU" sz="5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147</a:t>
                      </a:r>
                    </a:p>
                    <a:p>
                      <a:pPr algn="ctr" fontAlgn="ctr"/>
                      <a:r>
                        <a:rPr lang="ru-RU" sz="3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мер</a:t>
                      </a:r>
                      <a:endParaRPr lang="ru-RU" sz="20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56599" y="5949280"/>
            <a:ext cx="905190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700" b="1" dirty="0">
                <a:solidFill>
                  <a:schemeClr val="tx2">
                    <a:lumMod val="50000"/>
                  </a:schemeClr>
                </a:solidFill>
              </a:rPr>
              <a:t>проекте закона учтены ассигнования </a:t>
            </a:r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sz="1700" b="1" dirty="0">
                <a:solidFill>
                  <a:schemeClr val="tx2">
                    <a:lumMod val="50000"/>
                  </a:schemeClr>
                </a:solidFill>
              </a:rPr>
              <a:t>предоставление </a:t>
            </a:r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</a:rPr>
              <a:t>многодетным семьям </a:t>
            </a:r>
            <a:r>
              <a:rPr lang="ru-RU" sz="1700" b="1" dirty="0">
                <a:solidFill>
                  <a:schemeClr val="tx2">
                    <a:lumMod val="50000"/>
                  </a:schemeClr>
                </a:solidFill>
              </a:rPr>
              <a:t>компенсационных выплат взамен земельных участков для </a:t>
            </a:r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</a:rPr>
              <a:t>инд. </a:t>
            </a:r>
            <a:r>
              <a:rPr lang="ru-RU" sz="1700" b="1" dirty="0">
                <a:solidFill>
                  <a:schemeClr val="tx2">
                    <a:lumMod val="50000"/>
                  </a:schemeClr>
                </a:solidFill>
              </a:rPr>
              <a:t>жилищного </a:t>
            </a:r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</a:rPr>
              <a:t>строит-</a:t>
            </a:r>
            <a:r>
              <a:rPr lang="ru-RU" sz="1700" b="1" dirty="0" err="1" smtClean="0">
                <a:solidFill>
                  <a:schemeClr val="tx2">
                    <a:lumMod val="50000"/>
                  </a:schemeClr>
                </a:solidFill>
              </a:rPr>
              <a:t>ва</a:t>
            </a:r>
            <a:endParaRPr lang="ru-RU" sz="17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185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0000">
              <a:schemeClr val="bg1">
                <a:lumMod val="85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318875"/>
            <a:ext cx="612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ГОСУДАРСТВЕННЫЕ ПРОГРАММЫ (1 ИЗ 3)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6" r="25886" b="27320"/>
          <a:stretch/>
        </p:blipFill>
        <p:spPr bwMode="auto">
          <a:xfrm>
            <a:off x="699611" y="237975"/>
            <a:ext cx="1064077" cy="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604448" y="6542277"/>
            <a:ext cx="62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17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09927192"/>
              </p:ext>
            </p:extLst>
          </p:nvPr>
        </p:nvGraphicFramePr>
        <p:xfrm>
          <a:off x="227843" y="2204864"/>
          <a:ext cx="8712968" cy="42484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96085"/>
                <a:gridCol w="1152128"/>
                <a:gridCol w="1008112"/>
                <a:gridCol w="792088"/>
                <a:gridCol w="1008112"/>
                <a:gridCol w="1056443"/>
              </a:tblGrid>
              <a:tr h="26304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effectLst/>
                        </a:rPr>
                        <a:t>Развитие образования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3 480,6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3 199,0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-8,1%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2 613,5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2 613,5</a:t>
                      </a:r>
                    </a:p>
                  </a:txBody>
                  <a:tcPr marL="0" marR="0" marT="0" marB="0" anchor="ctr">
                    <a:noFill/>
                  </a:tcPr>
                </a:tc>
              </a:tr>
              <a:tr h="26304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effectLst/>
                        </a:rPr>
                        <a:t>Социальная поддержка граждан 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1 041,7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-54,9%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1 017,1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1 016,8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304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effectLst/>
                        </a:rPr>
                        <a:t>Развитие здравоохранения 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1 854,4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1 713,0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-7,6%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1 697,0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1 698,7</a:t>
                      </a:r>
                    </a:p>
                  </a:txBody>
                  <a:tcPr marL="0" marR="0" marT="0" marB="0" anchor="ctr">
                    <a:noFill/>
                  </a:tcPr>
                </a:tc>
              </a:tr>
              <a:tr h="26304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effectLst/>
                        </a:rPr>
                        <a:t>Развитие транспортной системы 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859,0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683,8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-63,2%</a:t>
                      </a:r>
                      <a:endParaRPr lang="ru-RU" sz="1600" b="0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232,2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248,8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304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effectLst/>
                        </a:rPr>
                        <a:t>Развитие государственного управления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303,0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1 067,2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-</a:t>
                      </a:r>
                      <a:r>
                        <a:rPr lang="ru-RU" sz="1600" b="0" i="0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18,1%</a:t>
                      </a:r>
                      <a:endParaRPr lang="ru-RU" sz="1600" b="0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1 066,5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1 066,7</a:t>
                      </a:r>
                    </a:p>
                  </a:txBody>
                  <a:tcPr marL="0" marR="0" marT="0" marB="0" anchor="ctr">
                    <a:noFill/>
                  </a:tcPr>
                </a:tc>
              </a:tr>
              <a:tr h="26304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effectLst/>
                        </a:rPr>
                        <a:t>Модернизация жилищно-коммунального хозяйства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1 050,3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612,6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-41,7%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498,3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326,9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26089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effectLst/>
                        </a:rPr>
                        <a:t>Обеспечение доступным и комфортным жильём и коммунальными услугами граждан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137,6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977,5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-14,1%</a:t>
                      </a:r>
                      <a:endParaRPr lang="ru-RU" sz="1600" b="0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940,6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903,8</a:t>
                      </a:r>
                    </a:p>
                  </a:txBody>
                  <a:tcPr marL="0" marR="0" marT="0" marB="0" anchor="ctr">
                    <a:noFill/>
                  </a:tcPr>
                </a:tc>
              </a:tr>
              <a:tr h="78913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effectLst/>
                        </a:rPr>
                        <a:t>Развитие сельского хозяйства и регулирование рынков сельскохозяйственной продукции, сырья и продовольствия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926,3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456,6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-50,7</a:t>
                      </a:r>
                      <a:r>
                        <a:rPr lang="ru-RU" sz="16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57,9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56,5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304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effectLst/>
                        </a:rPr>
                        <a:t>Развитие культуры и туризма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658,6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549,1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-16,6%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512,1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512,1</a:t>
                      </a:r>
                    </a:p>
                  </a:txBody>
                  <a:tcPr marL="0" marR="0" marT="0" marB="0" anchor="ctr">
                    <a:noFill/>
                  </a:tcPr>
                </a:tc>
              </a:tr>
              <a:tr h="5842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effectLst/>
                        </a:rPr>
                        <a:t>Развитие физической культуры, спорта и дополнительного образования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528,4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170,9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-67,7%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147,0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147,0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78523192"/>
              </p:ext>
            </p:extLst>
          </p:nvPr>
        </p:nvGraphicFramePr>
        <p:xfrm>
          <a:off x="211036" y="908720"/>
          <a:ext cx="8784977" cy="1263979"/>
        </p:xfrm>
        <a:graphic>
          <a:graphicData uri="http://schemas.openxmlformats.org/drawingml/2006/table">
            <a:tbl>
              <a:tblPr/>
              <a:tblGrid>
                <a:gridCol w="3712892"/>
                <a:gridCol w="1152128"/>
                <a:gridCol w="1008112"/>
                <a:gridCol w="792088"/>
                <a:gridCol w="1008112"/>
                <a:gridCol w="1111645"/>
              </a:tblGrid>
              <a:tr h="1263979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 Показатель,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</a:t>
                      </a:r>
                      <a:r>
                        <a:rPr lang="en-US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6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уточн</a:t>
                      </a:r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 план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2017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проект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%</a:t>
                      </a:r>
                    </a:p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изм.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2018</a:t>
                      </a:r>
                      <a:endParaRPr lang="ru-RU" sz="2000" b="1" i="0" u="none" strike="noStrike" dirty="0" smtClean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2019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8172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0000">
              <a:schemeClr val="bg1">
                <a:lumMod val="85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318875"/>
            <a:ext cx="612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ГОСУДАРСТВЕННЫЕ ПРОГРАММЫ (2 ИЗ 3)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6" r="25886" b="27320"/>
          <a:stretch/>
        </p:blipFill>
        <p:spPr bwMode="auto">
          <a:xfrm>
            <a:off x="699611" y="237975"/>
            <a:ext cx="1064077" cy="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604448" y="6542277"/>
            <a:ext cx="62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18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04783760"/>
              </p:ext>
            </p:extLst>
          </p:nvPr>
        </p:nvGraphicFramePr>
        <p:xfrm>
          <a:off x="227843" y="2204864"/>
          <a:ext cx="8712968" cy="41764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96085"/>
                <a:gridCol w="1152128"/>
                <a:gridCol w="1008112"/>
                <a:gridCol w="792088"/>
                <a:gridCol w="1008112"/>
                <a:gridCol w="1056443"/>
              </a:tblGrid>
              <a:tr h="26304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Управление региональными финансами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469,0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732,6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56,2%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752,9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705,7</a:t>
                      </a:r>
                    </a:p>
                  </a:txBody>
                  <a:tcPr marL="0" marR="0" marT="0" marB="0" anchor="ctr">
                    <a:noFill/>
                  </a:tcPr>
                </a:tc>
              </a:tr>
              <a:tr h="26304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Информационное общество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327,3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200,2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-38,8%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118,8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118,8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304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Реализация региональной </a:t>
                      </a:r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политики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204,9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129,0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-37,0%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107,5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107,4</a:t>
                      </a:r>
                    </a:p>
                  </a:txBody>
                  <a:tcPr marL="0" marR="0" marT="0" marB="0" anchor="ctr">
                    <a:noFill/>
                  </a:tcPr>
                </a:tc>
              </a:tr>
              <a:tr h="26304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Обеспечение гражданской защиты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178,8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175,3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-2,0%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123,9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123,9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304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Обеспечение эпизоотического и ветеринарно-санитарного благополучия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97,3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66,9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-31,2%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58,7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58,7</a:t>
                      </a:r>
                    </a:p>
                  </a:txBody>
                  <a:tcPr marL="0" marR="0" marT="0" marB="0" anchor="ctr">
                    <a:noFill/>
                  </a:tcPr>
                </a:tc>
              </a:tr>
              <a:tr h="26304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Охрана окружающей среды, воспроизводство и использование природных ресурсов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94,5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76,0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-19,6%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50,9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51,0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26089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Обеспечение общественного порядка, противодействие преступности, терроризму, экстремизму и коррупции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7,1%</a:t>
                      </a:r>
                      <a:endParaRPr lang="ru-RU" sz="16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</a:t>
                      </a:r>
                    </a:p>
                  </a:txBody>
                  <a:tcPr marL="0" marR="0" marT="0" marB="0" anchor="ctr">
                    <a:noFill/>
                  </a:tcPr>
                </a:tc>
              </a:tr>
              <a:tr h="402813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Содействие занятости населения на 2016-2020 годы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81,4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83,4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2,4%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82,2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83,4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304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Развитие предпринимательской деятельности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54,5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-77,1%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12,5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</a:t>
                      </a:r>
                    </a:p>
                  </a:txBody>
                  <a:tcPr marL="0" marR="0" marT="0" marB="0" anchor="ctr">
                    <a:noFill/>
                  </a:tcPr>
                </a:tc>
              </a:tr>
              <a:tr h="333459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Молодёжь Ненецкого автономного округа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25,4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17,1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-32,6%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16,2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16,2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4907277"/>
              </p:ext>
            </p:extLst>
          </p:nvPr>
        </p:nvGraphicFramePr>
        <p:xfrm>
          <a:off x="211036" y="908720"/>
          <a:ext cx="8784977" cy="1263979"/>
        </p:xfrm>
        <a:graphic>
          <a:graphicData uri="http://schemas.openxmlformats.org/drawingml/2006/table">
            <a:tbl>
              <a:tblPr/>
              <a:tblGrid>
                <a:gridCol w="3712892"/>
                <a:gridCol w="1152128"/>
                <a:gridCol w="1008112"/>
                <a:gridCol w="792088"/>
                <a:gridCol w="1008112"/>
                <a:gridCol w="1111645"/>
              </a:tblGrid>
              <a:tr h="1263979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 Показатель,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</a:t>
                      </a:r>
                      <a:r>
                        <a:rPr lang="en-US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6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уточн</a:t>
                      </a:r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 план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2017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проект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%</a:t>
                      </a:r>
                    </a:p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изм.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2018</a:t>
                      </a:r>
                      <a:endParaRPr lang="ru-RU" sz="2000" b="1" i="0" u="none" strike="noStrike" dirty="0" smtClean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2019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3009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0000">
              <a:schemeClr val="bg1">
                <a:lumMod val="85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Прямоугольник 37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318875"/>
            <a:ext cx="612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ОСНОВНЫЕ ПОКАЗАТЕЛИ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6" r="25886" b="27320"/>
          <a:stretch/>
        </p:blipFill>
        <p:spPr bwMode="auto">
          <a:xfrm>
            <a:off x="699611" y="237975"/>
            <a:ext cx="1064077" cy="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760990" y="6542277"/>
            <a:ext cx="470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38829147"/>
              </p:ext>
            </p:extLst>
          </p:nvPr>
        </p:nvGraphicFramePr>
        <p:xfrm>
          <a:off x="184553" y="980728"/>
          <a:ext cx="8784977" cy="1263979"/>
        </p:xfrm>
        <a:graphic>
          <a:graphicData uri="http://schemas.openxmlformats.org/drawingml/2006/table">
            <a:tbl>
              <a:tblPr/>
              <a:tblGrid>
                <a:gridCol w="3227313"/>
                <a:gridCol w="1389416"/>
                <a:gridCol w="1389416"/>
                <a:gridCol w="1389416"/>
                <a:gridCol w="1389416"/>
              </a:tblGrid>
              <a:tr h="1263979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 Показатель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</a:t>
                      </a:r>
                      <a:r>
                        <a:rPr lang="en-US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6</a:t>
                      </a:r>
                      <a:endParaRPr lang="ru-RU" sz="2800" b="1" i="0" u="none" strike="noStrike" dirty="0" smtClean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оценка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2017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прогноз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2018</a:t>
                      </a:r>
                      <a:endParaRPr lang="ru-RU" sz="2000" b="1" i="0" u="none" strike="noStrike" dirty="0" smtClean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прогноз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2019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прогноз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25" name="Прямая соединительная линия 24"/>
          <p:cNvCxnSpPr/>
          <p:nvPr/>
        </p:nvCxnSpPr>
        <p:spPr>
          <a:xfrm>
            <a:off x="179512" y="980728"/>
            <a:ext cx="0" cy="54726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8964488" y="895041"/>
            <a:ext cx="0" cy="55582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32362820"/>
              </p:ext>
            </p:extLst>
          </p:nvPr>
        </p:nvGraphicFramePr>
        <p:xfrm>
          <a:off x="1115616" y="2319053"/>
          <a:ext cx="7848873" cy="4172906"/>
        </p:xfrm>
        <a:graphic>
          <a:graphicData uri="http://schemas.openxmlformats.org/drawingml/2006/table">
            <a:tbl>
              <a:tblPr/>
              <a:tblGrid>
                <a:gridCol w="2232248"/>
                <a:gridCol w="1512168"/>
                <a:gridCol w="1368152"/>
                <a:gridCol w="1368152"/>
                <a:gridCol w="1368153"/>
              </a:tblGrid>
              <a:tr h="6058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Численность</a:t>
                      </a: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тыс. человек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44,04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44,42 ↑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44,78 ↑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45,12 ↑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217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ВРП</a:t>
                      </a: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млрд. рублей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208,1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212,7 ↑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225,6 ↑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237,6 ↑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071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ИПЦ,</a:t>
                      </a: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% к пред. Году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107,1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104,7 ↓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104,0 ↓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104,0 </a:t>
                      </a:r>
                      <a:r>
                        <a:rPr lang="ru-RU" sz="1800" b="1" i="0" u="none" strike="noStrike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Times New Roman"/>
                        </a:rPr>
                        <a:t>.</a:t>
                      </a:r>
                      <a:endParaRPr lang="ru-RU" sz="1800" b="1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671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Зарплата,</a:t>
                      </a: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с учетом наем.</a:t>
                      </a:r>
                      <a:r>
                        <a:rPr lang="ru-RU" sz="1800" b="1" i="0" u="none" strike="noStrik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раб.</a:t>
                      </a:r>
                      <a:endParaRPr lang="ru-RU" sz="1800" b="1" i="0" u="none" strike="noStrike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тыс. рублей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66,6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68,2 ↑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70,7 ↑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72,4 ↑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774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Цена на нефть </a:t>
                      </a:r>
                      <a:r>
                        <a:rPr lang="ru-RU" sz="1800" b="1" i="0" u="none" strike="noStrik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Urals</a:t>
                      </a:r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, долл./</a:t>
                      </a:r>
                      <a:r>
                        <a:rPr lang="ru-RU" sz="1800" b="1" i="0" u="none" strike="noStrik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барр</a:t>
                      </a:r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41,0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40,0 </a:t>
                      </a:r>
                      <a:r>
                        <a:rPr lang="ru-RU" sz="1800" b="1" i="0" u="none" strike="noStrike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Times New Roman"/>
                        </a:rPr>
                        <a:t>.</a:t>
                      </a:r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 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40,0 </a:t>
                      </a:r>
                      <a:r>
                        <a:rPr lang="ru-RU" sz="1800" b="1" i="0" u="none" strike="noStrike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Times New Roman"/>
                        </a:rPr>
                        <a:t>.</a:t>
                      </a:r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 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40,0 </a:t>
                      </a:r>
                      <a:r>
                        <a:rPr lang="ru-RU" sz="1800" b="1" i="0" u="none" strike="noStrike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Times New Roman"/>
                        </a:rPr>
                        <a:t>.</a:t>
                      </a:r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 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774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Ввод в действие жилых домов</a:t>
                      </a: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тыс. кв. м.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35,0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35,0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35,0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35,0</a:t>
                      </a:r>
                      <a:endParaRPr lang="ru-RU" sz="18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3347864" y="980728"/>
            <a:ext cx="0" cy="547688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860032" y="980728"/>
            <a:ext cx="0" cy="54726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228184" y="980728"/>
            <a:ext cx="0" cy="54726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7596336" y="980728"/>
            <a:ext cx="0" cy="54726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027" y="3660056"/>
            <a:ext cx="567263" cy="56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403" y="3032078"/>
            <a:ext cx="496513" cy="468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2273" y="2290785"/>
            <a:ext cx="655406" cy="662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948" y="4437112"/>
            <a:ext cx="504056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948" y="5157192"/>
            <a:ext cx="504056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9" name="Прямая соединительная линия 28"/>
          <p:cNvCxnSpPr/>
          <p:nvPr/>
        </p:nvCxnSpPr>
        <p:spPr>
          <a:xfrm flipH="1" flipV="1">
            <a:off x="179512" y="6453337"/>
            <a:ext cx="8784976" cy="427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1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908876"/>
            <a:ext cx="472452" cy="472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1810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0000">
              <a:schemeClr val="bg1">
                <a:lumMod val="85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318875"/>
            <a:ext cx="612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ГОСУДАРСТВЕННЫЕ ПРОГРАММЫ (3 ИЗ 3)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6" r="25886" b="27320"/>
          <a:stretch/>
        </p:blipFill>
        <p:spPr bwMode="auto">
          <a:xfrm>
            <a:off x="699611" y="237975"/>
            <a:ext cx="1064077" cy="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604448" y="6542277"/>
            <a:ext cx="62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19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49324502"/>
              </p:ext>
            </p:extLst>
          </p:nvPr>
        </p:nvGraphicFramePr>
        <p:xfrm>
          <a:off x="227843" y="2204864"/>
          <a:ext cx="8712968" cy="40933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96085"/>
                <a:gridCol w="1152128"/>
                <a:gridCol w="1008112"/>
                <a:gridCol w="792088"/>
                <a:gridCol w="1008112"/>
                <a:gridCol w="1056443"/>
              </a:tblGrid>
              <a:tr h="26304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Сохранение и развитие коренных малочисленных народов Севера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-</a:t>
                      </a:r>
                      <a:r>
                        <a:rPr lang="ru-RU" sz="1600" b="0" i="0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27,3%</a:t>
                      </a:r>
                      <a:endParaRPr lang="ru-RU" sz="1600" b="0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</a:p>
                  </a:txBody>
                  <a:tcPr marL="0" marR="0" marT="0" marB="0" anchor="ctr">
                    <a:noFill/>
                  </a:tcPr>
                </a:tc>
              </a:tr>
              <a:tr h="26304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Управление имуществом и земельными ресурсами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-</a:t>
                      </a:r>
                      <a:r>
                        <a:rPr lang="ru-RU" sz="1600" b="0" i="0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65,5%</a:t>
                      </a:r>
                      <a:endParaRPr lang="ru-RU" sz="1600" b="0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304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Энергоэффективность</a:t>
                      </a:r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и развитие энергетики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в</a:t>
                      </a:r>
                      <a:r>
                        <a:rPr lang="ru-RU" sz="1600" b="0" i="0" u="none" strike="noStrike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 9 раз</a:t>
                      </a:r>
                      <a:endParaRPr lang="ru-RU" sz="16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</a:p>
                  </a:txBody>
                  <a:tcPr marL="0" marR="0" marT="0" marB="0" anchor="ctr">
                    <a:noFill/>
                  </a:tcPr>
                </a:tc>
              </a:tr>
              <a:tr h="26304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Улучшение условий и охраны труда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0%</a:t>
                      </a:r>
                      <a:endParaRPr lang="ru-RU" sz="16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304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Оказание содействия добровольному переселению в НАО соотечественников, проживающих за рубежом, на 2016-2020 годы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-50,%</a:t>
                      </a:r>
                      <a:endParaRPr lang="ru-RU" sz="1600" b="0" i="0" u="none" strike="noStrike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</a:p>
                  </a:txBody>
                  <a:tcPr marL="0" marR="0" marT="0" marB="0" anchor="ctr">
                    <a:noFill/>
                  </a:tcPr>
                </a:tc>
              </a:tr>
              <a:tr h="26304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Старшее поколение на 2017 - 2020 годы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275,5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130,5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9794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Патриотическое воспитание населения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402813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Доступная среда на 2017 - 2020 годы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3045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Организация отдыха и оздоровления детей на 2017 - 2020 годы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33459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Профилактика социального </a:t>
                      </a:r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сиротства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294,2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297,9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86920901"/>
              </p:ext>
            </p:extLst>
          </p:nvPr>
        </p:nvGraphicFramePr>
        <p:xfrm>
          <a:off x="211036" y="908720"/>
          <a:ext cx="8784977" cy="1263979"/>
        </p:xfrm>
        <a:graphic>
          <a:graphicData uri="http://schemas.openxmlformats.org/drawingml/2006/table">
            <a:tbl>
              <a:tblPr/>
              <a:tblGrid>
                <a:gridCol w="3712892"/>
                <a:gridCol w="1152128"/>
                <a:gridCol w="1008112"/>
                <a:gridCol w="792088"/>
                <a:gridCol w="1008112"/>
                <a:gridCol w="1111645"/>
              </a:tblGrid>
              <a:tr h="1263979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 Показатель,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</a:t>
                      </a:r>
                      <a:r>
                        <a:rPr lang="en-US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6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уточн</a:t>
                      </a:r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 план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2017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проект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%</a:t>
                      </a:r>
                    </a:p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изм.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2018</a:t>
                      </a:r>
                      <a:endParaRPr lang="ru-RU" sz="2000" b="1" i="0" u="none" strike="noStrike" dirty="0" smtClean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2019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789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0000">
              <a:schemeClr val="bg1">
                <a:lumMod val="85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318875"/>
            <a:ext cx="612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ИНВЕСТИЦИИ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7" r="25886" b="32383"/>
          <a:stretch/>
        </p:blipFill>
        <p:spPr bwMode="auto">
          <a:xfrm>
            <a:off x="699611" y="237975"/>
            <a:ext cx="1064077" cy="533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532440" y="6542277"/>
            <a:ext cx="698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483929" y="4699883"/>
            <a:ext cx="74085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по 17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объектам планируется разработка проектной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документации, по которым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заключены контракты (83,5 млн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. рублей);</a:t>
            </a:r>
          </a:p>
          <a:p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9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объектов (мероприятий)  строительства, из которых по 7 объектам финансирование предусматривается с завершением строительства в 2017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году (565,7 млн. рублей). 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53687879"/>
              </p:ext>
            </p:extLst>
          </p:nvPr>
        </p:nvGraphicFramePr>
        <p:xfrm>
          <a:off x="179509" y="3299500"/>
          <a:ext cx="8712971" cy="1263979"/>
        </p:xfrm>
        <a:graphic>
          <a:graphicData uri="http://schemas.openxmlformats.org/drawingml/2006/table">
            <a:tbl>
              <a:tblPr/>
              <a:tblGrid>
                <a:gridCol w="3816427"/>
                <a:gridCol w="1440160"/>
                <a:gridCol w="3456384"/>
              </a:tblGrid>
              <a:tr h="1263979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Бюджетные ассигнования на осуществление бюджетных инвестиций </a:t>
                      </a:r>
                      <a:endParaRPr lang="ru-RU" sz="2000" b="1" i="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649,2</a:t>
                      </a:r>
                    </a:p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млн. руб.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26 объектов 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капитального строительства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7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088" y="5597079"/>
            <a:ext cx="826561" cy="826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 descr="D:\02. Поручения руководства\03_БЮДЖЕТ\2017 год план 2018 и 2019\значки\free-road-clipart-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669" t="-530" r="-4258" b="59709"/>
          <a:stretch/>
        </p:blipFill>
        <p:spPr bwMode="auto">
          <a:xfrm>
            <a:off x="358614" y="4797152"/>
            <a:ext cx="875492" cy="71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37195611"/>
              </p:ext>
            </p:extLst>
          </p:nvPr>
        </p:nvGraphicFramePr>
        <p:xfrm>
          <a:off x="179511" y="908720"/>
          <a:ext cx="8702227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63715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0000">
              <a:schemeClr val="bg1">
                <a:lumMod val="85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318875"/>
            <a:ext cx="73518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ДОТАЦИИ, СУБСИДИИ И СУБВЕНЦИИ МО 2017</a:t>
            </a:r>
          </a:p>
        </p:txBody>
      </p:sp>
      <p:pic>
        <p:nvPicPr>
          <p:cNvPr id="8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604448" y="6542277"/>
            <a:ext cx="626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22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43608" y="1175165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МО </a:t>
            </a:r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ГО Город Нарьян-Мар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93,9</a:t>
            </a:r>
            <a:endParaRPr lang="ru-RU" b="1" cap="all" dirty="0" smtClean="0">
              <a:ln w="0"/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млн. руб.</a:t>
            </a:r>
            <a:endParaRPr lang="ru-RU" sz="1200" b="1" cap="all" dirty="0" smtClean="0">
              <a:ln w="0"/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347864" y="1167135"/>
            <a:ext cx="1368152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МО </a:t>
            </a:r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ГП Раб. 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П. Искателей</a:t>
            </a:r>
          </a:p>
          <a:p>
            <a:pPr algn="ctr"/>
            <a:r>
              <a:rPr lang="ru-RU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24,6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млн. руб.</a:t>
            </a:r>
            <a:endParaRPr lang="ru-RU" sz="1200" b="1" cap="all" dirty="0" smtClean="0">
              <a:ln w="0"/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220072" y="1095127"/>
            <a:ext cx="1584176" cy="1107996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 МО </a:t>
            </a:r>
            <a:r>
              <a:rPr lang="ru-RU" sz="1200" b="1" cap="all" dirty="0" err="1" smtClean="0">
                <a:ln w="0"/>
                <a:solidFill>
                  <a:schemeClr val="tx2">
                    <a:lumMod val="50000"/>
                  </a:schemeClr>
                </a:solidFill>
              </a:rPr>
              <a:t>Примор</a:t>
            </a:r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-</a:t>
            </a:r>
          </a:p>
          <a:p>
            <a:pPr algn="ctr"/>
            <a:r>
              <a:rPr lang="ru-RU" sz="1200" b="1" cap="all" dirty="0" err="1" smtClean="0">
                <a:ln w="0"/>
                <a:solidFill>
                  <a:schemeClr val="tx2">
                    <a:lumMod val="50000"/>
                  </a:schemeClr>
                </a:solidFill>
              </a:rPr>
              <a:t>ско-Куйский</a:t>
            </a:r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 сельсовет 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6,5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млн. руб.</a:t>
            </a:r>
            <a:endParaRPr lang="ru-RU" sz="1200" b="1" cap="all" dirty="0" smtClean="0">
              <a:ln w="0"/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08304" y="1142760"/>
            <a:ext cx="1403648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МО </a:t>
            </a:r>
            <a:r>
              <a:rPr lang="ru-RU" sz="1200" b="1" cap="all" dirty="0" err="1" smtClean="0">
                <a:ln w="0"/>
                <a:solidFill>
                  <a:schemeClr val="tx2">
                    <a:lumMod val="50000"/>
                  </a:schemeClr>
                </a:solidFill>
              </a:rPr>
              <a:t>Канинский</a:t>
            </a:r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 сельсовет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ru-RU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6,3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млн. руб.</a:t>
            </a:r>
            <a:endParaRPr lang="ru-RU" sz="1200" b="1" cap="all" dirty="0" smtClean="0">
              <a:ln w="0"/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043608" y="2276872"/>
            <a:ext cx="1584176" cy="1107996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МО </a:t>
            </a:r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Велико-височный сельсовет</a:t>
            </a:r>
          </a:p>
          <a:p>
            <a:pPr algn="ctr"/>
            <a:r>
              <a:rPr lang="ru-RU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4,8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220072" y="2323395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МО </a:t>
            </a:r>
            <a:r>
              <a:rPr lang="ru-RU" sz="1200" b="1" cap="all" dirty="0" err="1">
                <a:ln w="0"/>
                <a:solidFill>
                  <a:schemeClr val="tx2">
                    <a:lumMod val="50000"/>
                  </a:schemeClr>
                </a:solidFill>
              </a:rPr>
              <a:t>Пешский</a:t>
            </a:r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сельсовет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4</a:t>
            </a:r>
            <a:r>
              <a:rPr lang="ru-RU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,1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млн. руб.</a:t>
            </a:r>
            <a:endParaRPr lang="ru-RU" sz="1200" b="1" cap="all" dirty="0" smtClean="0">
              <a:ln w="0"/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43608" y="3382174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МО </a:t>
            </a:r>
            <a:r>
              <a:rPr lang="ru-RU" sz="1200" b="1" cap="all" dirty="0" err="1" smtClean="0">
                <a:ln w="0"/>
                <a:solidFill>
                  <a:schemeClr val="tx2">
                    <a:lumMod val="50000"/>
                  </a:schemeClr>
                </a:solidFill>
              </a:rPr>
              <a:t>Тиманс</a:t>
            </a:r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-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кий сельсовет</a:t>
            </a:r>
          </a:p>
          <a:p>
            <a:pPr algn="ctr"/>
            <a:r>
              <a:rPr lang="ru-RU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3,7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млн. руб.</a:t>
            </a:r>
            <a:endParaRPr lang="ru-RU" sz="1200" b="1" cap="all" dirty="0" smtClean="0">
              <a:ln w="0"/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220072" y="3369766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МО Омский </a:t>
            </a:r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сельсовет</a:t>
            </a:r>
          </a:p>
          <a:p>
            <a:pPr algn="ctr"/>
            <a:r>
              <a:rPr lang="ru-RU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3,5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млн. руб.</a:t>
            </a:r>
            <a:endParaRPr lang="ru-RU" sz="1200" b="1" cap="all" dirty="0" smtClean="0">
              <a:ln w="0"/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236296" y="2289646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МО </a:t>
            </a:r>
            <a:r>
              <a:rPr lang="ru-RU" sz="1200" b="1" cap="all" dirty="0" err="1" smtClean="0">
                <a:ln w="0"/>
                <a:solidFill>
                  <a:schemeClr val="tx2">
                    <a:lumMod val="50000"/>
                  </a:schemeClr>
                </a:solidFill>
              </a:rPr>
              <a:t>Пустозерс</a:t>
            </a:r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-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кий сельсовет</a:t>
            </a:r>
          </a:p>
          <a:p>
            <a:pPr algn="ctr"/>
            <a:r>
              <a:rPr lang="ru-RU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3,7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млн. руб.</a:t>
            </a:r>
            <a:endParaRPr lang="ru-RU" sz="1200" b="1" cap="all" dirty="0" smtClean="0">
              <a:ln w="0"/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218945" y="2280230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МО </a:t>
            </a:r>
            <a:r>
              <a:rPr lang="ru-RU" sz="1200" b="1" cap="all" dirty="0" err="1" smtClean="0">
                <a:ln w="0"/>
                <a:solidFill>
                  <a:schemeClr val="tx2">
                    <a:lumMod val="50000"/>
                  </a:schemeClr>
                </a:solidFill>
              </a:rPr>
              <a:t>Малозе</a:t>
            </a:r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-</a:t>
            </a:r>
          </a:p>
          <a:p>
            <a:pPr algn="ctr"/>
            <a:r>
              <a:rPr lang="ru-RU" sz="1200" b="1" cap="all" dirty="0" err="1" smtClean="0">
                <a:ln w="0"/>
                <a:solidFill>
                  <a:schemeClr val="tx2">
                    <a:lumMod val="50000"/>
                  </a:schemeClr>
                </a:solidFill>
              </a:rPr>
              <a:t>мельский</a:t>
            </a:r>
            <a:endParaRPr lang="ru-RU" sz="1200" b="1" cap="all" dirty="0" smtClean="0">
              <a:ln w="0"/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 сельсовет</a:t>
            </a:r>
          </a:p>
          <a:p>
            <a:pPr algn="ctr"/>
            <a:r>
              <a:rPr lang="ru-RU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4</a:t>
            </a:r>
            <a:r>
              <a:rPr lang="ru-RU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,4</a:t>
            </a:r>
            <a:endParaRPr lang="ru-RU" sz="1200" b="1" cap="all" dirty="0" smtClean="0">
              <a:ln w="0"/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203848" y="4377878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МО </a:t>
            </a:r>
            <a:r>
              <a:rPr lang="ru-RU" sz="1200" b="1" cap="all" dirty="0" err="1">
                <a:ln w="0"/>
                <a:solidFill>
                  <a:schemeClr val="tx2">
                    <a:lumMod val="50000"/>
                  </a:schemeClr>
                </a:solidFill>
              </a:rPr>
              <a:t>Юшарский</a:t>
            </a:r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сельсовет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2,5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млн. руб.</a:t>
            </a:r>
            <a:endParaRPr lang="ru-RU" sz="1200" b="1" cap="all" dirty="0" smtClean="0">
              <a:ln w="0"/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164288" y="3356992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МО </a:t>
            </a:r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Хорей-</a:t>
            </a:r>
          </a:p>
          <a:p>
            <a:pPr algn="ctr"/>
            <a:r>
              <a:rPr lang="ru-RU" sz="1200" b="1" cap="all" dirty="0" err="1" smtClean="0">
                <a:ln w="0"/>
                <a:solidFill>
                  <a:schemeClr val="tx2">
                    <a:lumMod val="50000"/>
                  </a:schemeClr>
                </a:solidFill>
              </a:rPr>
              <a:t>Верский</a:t>
            </a:r>
            <a:endParaRPr lang="ru-RU" sz="1200" b="1" cap="all" dirty="0" smtClean="0">
              <a:ln w="0"/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 сельсовет</a:t>
            </a:r>
          </a:p>
          <a:p>
            <a:pPr algn="ctr"/>
            <a:r>
              <a:rPr lang="ru-RU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3,2</a:t>
            </a:r>
            <a:endParaRPr lang="ru-RU" sz="1200" b="1" cap="all" dirty="0" smtClean="0">
              <a:ln w="0"/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203848" y="3358016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МО </a:t>
            </a:r>
            <a:r>
              <a:rPr lang="ru-RU" sz="1200" b="1" cap="all" dirty="0" err="1" smtClean="0">
                <a:ln w="0"/>
                <a:solidFill>
                  <a:schemeClr val="tx2">
                    <a:lumMod val="50000"/>
                  </a:schemeClr>
                </a:solidFill>
              </a:rPr>
              <a:t>Тельви</a:t>
            </a:r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-сочный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 сельсовет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3,6</a:t>
            </a:r>
            <a:endParaRPr lang="ru-RU" sz="1200" b="1" cap="all" dirty="0" smtClean="0">
              <a:ln w="0"/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275856" y="5445224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МО </a:t>
            </a:r>
            <a:r>
              <a:rPr lang="ru-RU" sz="1200" b="1" cap="all" dirty="0" err="1">
                <a:ln w="0"/>
                <a:solidFill>
                  <a:schemeClr val="tx2">
                    <a:lumMod val="50000"/>
                  </a:schemeClr>
                </a:solidFill>
              </a:rPr>
              <a:t>Коткинский</a:t>
            </a:r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сельсовет</a:t>
            </a:r>
          </a:p>
          <a:p>
            <a:pPr algn="ctr"/>
            <a:r>
              <a:rPr lang="ru-RU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1,7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млн. руб.</a:t>
            </a:r>
            <a:endParaRPr lang="ru-RU" sz="1200" b="1" cap="all" dirty="0" smtClean="0">
              <a:ln w="0"/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220072" y="4385901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МО Посёлок </a:t>
            </a:r>
            <a:r>
              <a:rPr lang="ru-RU" sz="1200" b="1" cap="all" dirty="0" err="1" smtClean="0">
                <a:ln w="0"/>
                <a:solidFill>
                  <a:schemeClr val="tx2">
                    <a:lumMod val="50000"/>
                  </a:schemeClr>
                </a:solidFill>
              </a:rPr>
              <a:t>Амдерма</a:t>
            </a:r>
            <a:endParaRPr lang="ru-RU" sz="1200" b="1" cap="all" dirty="0" smtClean="0">
              <a:ln w="0"/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2,2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млн. руб.</a:t>
            </a:r>
            <a:endParaRPr lang="ru-RU" sz="1200" b="1" cap="all" dirty="0" smtClean="0">
              <a:ln w="0"/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164288" y="4377878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МО Карский </a:t>
            </a:r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сельсовет</a:t>
            </a:r>
          </a:p>
          <a:p>
            <a:pPr algn="ctr"/>
            <a:r>
              <a:rPr lang="ru-RU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2,0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млн. руб.</a:t>
            </a:r>
            <a:endParaRPr lang="ru-RU" sz="1200" b="1" cap="all" dirty="0" smtClean="0">
              <a:ln w="0"/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220072" y="5445224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МО </a:t>
            </a:r>
            <a:r>
              <a:rPr lang="ru-RU" sz="1200" b="1" cap="all" dirty="0" err="1">
                <a:ln w="0"/>
                <a:solidFill>
                  <a:schemeClr val="tx2">
                    <a:lumMod val="50000"/>
                  </a:schemeClr>
                </a:solidFill>
              </a:rPr>
              <a:t>Шоинский</a:t>
            </a:r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сельсовет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1,6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млн. руб.</a:t>
            </a:r>
            <a:endParaRPr lang="ru-RU" sz="1200" b="1" cap="all" dirty="0" smtClean="0">
              <a:ln w="0"/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043608" y="4326032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МО </a:t>
            </a:r>
            <a:r>
              <a:rPr lang="ru-RU" sz="1200" b="1" cap="all" dirty="0" err="1">
                <a:ln w="0"/>
                <a:solidFill>
                  <a:schemeClr val="tx2">
                    <a:lumMod val="50000"/>
                  </a:schemeClr>
                </a:solidFill>
              </a:rPr>
              <a:t>Хоседа-Хардский</a:t>
            </a:r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сельсовет</a:t>
            </a:r>
          </a:p>
          <a:p>
            <a:pPr algn="ctr"/>
            <a:r>
              <a:rPr lang="ru-RU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2,9</a:t>
            </a:r>
            <a:endParaRPr lang="ru-RU" sz="1200" b="1" cap="all" dirty="0" smtClean="0">
              <a:ln w="0"/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043608" y="5445224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МО </a:t>
            </a:r>
            <a:r>
              <a:rPr lang="ru-RU" sz="1200" b="1" cap="all" dirty="0" err="1">
                <a:ln w="0"/>
                <a:solidFill>
                  <a:schemeClr val="tx2">
                    <a:lumMod val="50000"/>
                  </a:schemeClr>
                </a:solidFill>
              </a:rPr>
              <a:t>Колгуевский</a:t>
            </a:r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сельсовет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1,9</a:t>
            </a:r>
            <a:endParaRPr lang="ru-RU" b="1" cap="all" dirty="0" smtClean="0">
              <a:ln w="0"/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млн. руб.</a:t>
            </a:r>
            <a:endParaRPr lang="ru-RU" sz="1200" b="1" cap="all" dirty="0" smtClean="0">
              <a:ln w="0"/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236296" y="5435799"/>
            <a:ext cx="1584176" cy="923330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МО </a:t>
            </a:r>
            <a:r>
              <a:rPr lang="ru-RU" sz="1200" b="1" cap="all" dirty="0" err="1">
                <a:ln w="0"/>
                <a:solidFill>
                  <a:schemeClr val="tx2">
                    <a:lumMod val="50000"/>
                  </a:schemeClr>
                </a:solidFill>
              </a:rPr>
              <a:t>Андегский</a:t>
            </a:r>
            <a:r>
              <a:rPr lang="ru-RU" sz="1200" b="1" cap="all" dirty="0">
                <a:ln w="0"/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</a:rPr>
              <a:t>сельсовет</a:t>
            </a:r>
          </a:p>
          <a:p>
            <a:pPr algn="ctr"/>
            <a:r>
              <a:rPr lang="ru-RU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1,3</a:t>
            </a:r>
          </a:p>
          <a:p>
            <a:pPr algn="ctr"/>
            <a:r>
              <a:rPr lang="ru-RU" sz="12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 </a:t>
            </a:r>
            <a:r>
              <a:rPr lang="ru-RU" sz="11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/>
              </a:rPr>
              <a:t>млн. руб.</a:t>
            </a:r>
            <a:endParaRPr lang="ru-RU" sz="1200" b="1" cap="all" dirty="0" smtClean="0">
              <a:ln w="0"/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pic>
        <p:nvPicPr>
          <p:cNvPr id="37" name="Picture 7" descr="Герб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187447"/>
            <a:ext cx="662400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Прямая соединительная линия 38"/>
          <p:cNvCxnSpPr/>
          <p:nvPr/>
        </p:nvCxnSpPr>
        <p:spPr>
          <a:xfrm>
            <a:off x="28442" y="2175247"/>
            <a:ext cx="91520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5496" y="3255367"/>
            <a:ext cx="91520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-36512" y="4263479"/>
            <a:ext cx="91520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28442" y="5343599"/>
            <a:ext cx="91520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Picture 29" descr="Герб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8689" y="4426051"/>
            <a:ext cx="657407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7" r="25886" b="32383"/>
          <a:stretch/>
        </p:blipFill>
        <p:spPr bwMode="auto">
          <a:xfrm>
            <a:off x="699611" y="237975"/>
            <a:ext cx="1064077" cy="533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517232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377" y="2303489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293" y="1186772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196752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417382"/>
            <a:ext cx="66675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902" y="5492551"/>
            <a:ext cx="65722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9133" y="5502076"/>
            <a:ext cx="65722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0388" y="2336973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6" name="Picture 1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464" y="3392413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7" name="Picture 11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9276" y="2316746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8" name="Picture 1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9276" y="1175165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9" name="Picture 13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8829" y="2313014"/>
            <a:ext cx="65722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50" name="Picture 14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1459" y="3375987"/>
            <a:ext cx="66675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51" name="Picture 15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293" y="3355349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52" name="Picture 16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3748" y="3355347"/>
            <a:ext cx="657225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53" name="Picture 17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377" y="4385901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54" name="Picture 18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502076"/>
            <a:ext cx="66675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55" name="Picture 19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0388" y="4433228"/>
            <a:ext cx="6667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7135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0000">
              <a:schemeClr val="bg1">
                <a:lumMod val="85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 descr="https://im2-tub-ru.yandex.net/i?id=f960c84785ec80471e15388f6bec3b7d&amp;n=33&amp;h=215&amp;w=323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4" r="1769"/>
          <a:stretch/>
        </p:blipFill>
        <p:spPr bwMode="auto">
          <a:xfrm>
            <a:off x="7581" y="388556"/>
            <a:ext cx="9152071" cy="620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318875"/>
            <a:ext cx="612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БЮДЖЕТ ДЛЯ ГРАЖДАН</a:t>
            </a:r>
          </a:p>
        </p:txBody>
      </p:sp>
      <p:pic>
        <p:nvPicPr>
          <p:cNvPr id="8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Объект 2"/>
          <p:cNvSpPr txBox="1">
            <a:spLocks/>
          </p:cNvSpPr>
          <p:nvPr/>
        </p:nvSpPr>
        <p:spPr>
          <a:xfrm>
            <a:off x="-36512" y="1340768"/>
            <a:ext cx="9144000" cy="4536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200">
              <a:spcBef>
                <a:spcPts val="0"/>
              </a:spcBef>
              <a:spcAft>
                <a:spcPts val="500"/>
              </a:spcAft>
            </a:pP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БЛАГОДАРИМ ЗА ВНИМАНИЕ</a:t>
            </a:r>
          </a:p>
          <a:p>
            <a:pPr marL="97200">
              <a:spcBef>
                <a:spcPts val="0"/>
              </a:spcBef>
              <a:spcAft>
                <a:spcPts val="500"/>
              </a:spcAft>
            </a:pPr>
            <a:endParaRPr lang="ru-RU" sz="3600" b="1" dirty="0" smtClean="0">
              <a:solidFill>
                <a:schemeClr val="tx2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97200">
              <a:spcBef>
                <a:spcPts val="0"/>
              </a:spcBef>
              <a:spcAft>
                <a:spcPts val="500"/>
              </a:spcAft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Департамент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финансов и  экономики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Ненецкого автономного округа</a:t>
            </a:r>
          </a:p>
          <a:p>
            <a:pPr marL="97200">
              <a:spcBef>
                <a:spcPts val="0"/>
              </a:spcBef>
              <a:spcAft>
                <a:spcPts val="500"/>
              </a:spcAft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адрес: 166700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г. Нарьян-Мар ул. Победы, 4</a:t>
            </a:r>
            <a:endParaRPr lang="ru-RU" sz="2000" b="1" dirty="0">
              <a:solidFill>
                <a:schemeClr val="tx2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97200">
              <a:spcBef>
                <a:spcPts val="0"/>
              </a:spcBef>
              <a:spcAft>
                <a:spcPts val="500"/>
              </a:spcAft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тел. 8(81853)2-14-34;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cs typeface="Times New Roman" panose="02020603050405020304" pitchFamily="18" charset="0"/>
              </a:rPr>
              <a:t>2-13-00</a:t>
            </a:r>
          </a:p>
          <a:p>
            <a:pPr marL="97200">
              <a:spcBef>
                <a:spcPts val="0"/>
              </a:spcBef>
              <a:spcAft>
                <a:spcPts val="500"/>
              </a:spcAft>
            </a:pPr>
            <a:endParaRPr lang="ru-RU" sz="1200" b="1" dirty="0">
              <a:solidFill>
                <a:schemeClr val="tx2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97200" algn="l">
              <a:spcBef>
                <a:spcPts val="0"/>
              </a:spcBef>
              <a:spcAft>
                <a:spcPts val="5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                   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hlinkClick r:id="rId4"/>
              </a:rPr>
              <a:t>dfei@ogvnao.ru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97200" algn="l">
              <a:spcBef>
                <a:spcPts val="0"/>
              </a:spcBef>
              <a:spcAft>
                <a:spcPts val="50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          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hlinkClick r:id="rId5"/>
              </a:rPr>
              <a:t>http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hlinkClick r:id="rId5"/>
              </a:rPr>
              <a:t>://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hlinkClick r:id="rId5"/>
              </a:rPr>
              <a:t>dfei.adm-nao.ru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97200" algn="l">
              <a:spcBef>
                <a:spcPts val="0"/>
              </a:spcBef>
              <a:spcAft>
                <a:spcPts val="500"/>
              </a:spcAft>
            </a:pPr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97200" algn="l">
              <a:spcBef>
                <a:spcPts val="0"/>
              </a:spcBef>
              <a:spcAft>
                <a:spcPts val="500"/>
              </a:spcAft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         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hlinkClick r:id="rId6"/>
              </a:rPr>
              <a:t>http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hlinkClick r:id="rId6"/>
              </a:rPr>
              <a:t>://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hlinkClick r:id="rId6"/>
              </a:rPr>
              <a:t>vk.com/econnao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97200" algn="l">
              <a:spcBef>
                <a:spcPts val="0"/>
              </a:spcBef>
              <a:spcAft>
                <a:spcPts val="50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          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hlinkClick r:id="rId7"/>
              </a:rPr>
              <a:t>https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hlinkClick r:id="rId7"/>
              </a:rPr>
              <a:t>://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hlinkClick r:id="rId7"/>
              </a:rPr>
              <a:t>www.facebook.com/economicsnao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97200">
              <a:spcBef>
                <a:spcPts val="0"/>
              </a:spcBef>
              <a:spcAft>
                <a:spcPts val="5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2000" b="1" dirty="0">
              <a:solidFill>
                <a:schemeClr val="tx2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7" r="25886" b="32383"/>
          <a:stretch/>
        </p:blipFill>
        <p:spPr bwMode="auto">
          <a:xfrm>
            <a:off x="699611" y="231443"/>
            <a:ext cx="1064077" cy="533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D:\02. Поручения руководства\03_БЮДЖЕТ\2017 год план 2018 и 2019\значки\icons-social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7086"/>
          <a:stretch/>
        </p:blipFill>
        <p:spPr bwMode="auto">
          <a:xfrm>
            <a:off x="2681749" y="5128944"/>
            <a:ext cx="504056" cy="46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02. Поручения руководства\03_БЮДЖЕТ\2017 год план 2018 и 2019\значки\icons-social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7086"/>
          <a:stretch/>
        </p:blipFill>
        <p:spPr bwMode="auto">
          <a:xfrm>
            <a:off x="2691655" y="5625296"/>
            <a:ext cx="502903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02. Поручения руководства\03_БЮДЖЕТ\2017 год план 2018 и 2019\значки\1401178848_email-logo-hi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7306" y="3821496"/>
            <a:ext cx="471600" cy="4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45" t="3179" r="3220" b="18736"/>
          <a:stretch/>
        </p:blipFill>
        <p:spPr bwMode="auto">
          <a:xfrm>
            <a:off x="2743164" y="4437112"/>
            <a:ext cx="388676" cy="32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вал 1"/>
          <p:cNvSpPr/>
          <p:nvPr/>
        </p:nvSpPr>
        <p:spPr>
          <a:xfrm>
            <a:off x="2699792" y="4365104"/>
            <a:ext cx="467971" cy="470648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460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0000">
              <a:schemeClr val="bg1">
                <a:lumMod val="85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318875"/>
            <a:ext cx="7272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ПАРАМЕТРЫ ОКРУЖНОГО БЮДЖЕТА, МЛН. РУБ.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6" r="25886" b="27320"/>
          <a:stretch/>
        </p:blipFill>
        <p:spPr bwMode="auto">
          <a:xfrm>
            <a:off x="699611" y="237975"/>
            <a:ext cx="1064077" cy="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57233435"/>
              </p:ext>
            </p:extLst>
          </p:nvPr>
        </p:nvGraphicFramePr>
        <p:xfrm>
          <a:off x="179511" y="980728"/>
          <a:ext cx="8784976" cy="5328595"/>
        </p:xfrm>
        <a:graphic>
          <a:graphicData uri="http://schemas.openxmlformats.org/drawingml/2006/table">
            <a:tbl>
              <a:tblPr/>
              <a:tblGrid>
                <a:gridCol w="2786591"/>
                <a:gridCol w="1199677"/>
                <a:gridCol w="1199677"/>
                <a:gridCol w="1294776"/>
                <a:gridCol w="1224136"/>
                <a:gridCol w="1080119"/>
              </a:tblGrid>
              <a:tr h="1263979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 Показатель,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млн. рублей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</a:t>
                      </a:r>
                      <a:r>
                        <a:rPr lang="en-US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6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8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уточн</a:t>
                      </a:r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 план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</a:t>
                      </a:r>
                      <a:r>
                        <a:rPr lang="en-US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6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8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ожид</a:t>
                      </a:r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  <a:p>
                      <a:pPr algn="ctr" fontAlgn="ctr"/>
                      <a:r>
                        <a:rPr lang="ru-RU" sz="18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исполн</a:t>
                      </a:r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2017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проект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2018</a:t>
                      </a:r>
                      <a:endParaRPr lang="ru-RU" sz="2000" b="1" i="0" u="none" strike="noStrike" dirty="0" smtClean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2019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774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 Доходы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14 925,2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12 559,1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12 052,4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11 399,4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11 022,3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774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 Безвозмездные </a:t>
                      </a:r>
                      <a:r>
                        <a:rPr lang="ru-RU" sz="1900" b="0" i="0" u="none" strike="noStrike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Times New Roman"/>
                        </a:rPr>
                        <a:t>..</a:t>
                      </a:r>
                      <a:r>
                        <a:rPr lang="ru-RU" sz="19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поступления</a:t>
                      </a:r>
                      <a:endParaRPr lang="ru-RU" sz="19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1 243,9</a:t>
                      </a:r>
                      <a:endParaRPr lang="ru-RU" sz="19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1 243,9</a:t>
                      </a:r>
                      <a:endParaRPr lang="ru-RU" sz="19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213,4</a:t>
                      </a:r>
                      <a:endParaRPr lang="ru-RU" sz="19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215,1</a:t>
                      </a:r>
                      <a:endParaRPr lang="ru-RU" sz="19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210,6</a:t>
                      </a:r>
                      <a:endParaRPr lang="ru-RU" sz="19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774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 Налоговые</a:t>
                      </a:r>
                      <a:r>
                        <a:rPr lang="ru-RU" sz="1900" b="0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, неналоговые </a:t>
                      </a:r>
                      <a:r>
                        <a:rPr lang="ru-RU" sz="19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     </a:t>
                      </a:r>
                      <a:r>
                        <a:rPr lang="ru-RU" sz="1900" b="0" i="0" u="none" strike="noStrike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Times New Roman"/>
                        </a:rPr>
                        <a:t>_</a:t>
                      </a:r>
                      <a:r>
                        <a:rPr lang="ru-RU" sz="19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доходы</a:t>
                      </a:r>
                      <a:endParaRPr lang="ru-RU" sz="19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13 681,3</a:t>
                      </a:r>
                      <a:endParaRPr lang="ru-RU" sz="19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11 315,2</a:t>
                      </a:r>
                      <a:endParaRPr lang="ru-RU" sz="19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11 839,0</a:t>
                      </a:r>
                      <a:endParaRPr lang="ru-RU" sz="19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11 184,3</a:t>
                      </a:r>
                      <a:endParaRPr lang="ru-RU" sz="19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10 811,7</a:t>
                      </a:r>
                      <a:endParaRPr lang="ru-RU" sz="19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774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 Расходы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17 264,4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15 011,3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12 856,2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11 399,4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11 022,3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774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 Профицит/Дефицит</a:t>
                      </a:r>
                    </a:p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(+/-)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- 2 339,2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-2 452,2 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- 803,8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774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Верхний предел </a:t>
                      </a:r>
                      <a:r>
                        <a:rPr lang="ru-RU" sz="1900" b="1" i="0" u="none" strike="noStrike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imes New Roman"/>
                        </a:rPr>
                        <a:t>..</a:t>
                      </a:r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госдолга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4 100,0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4 100,0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4 100,0 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4 100,0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4 100,0</a:t>
                      </a:r>
                      <a:endParaRPr lang="ru-RU" sz="19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8760990" y="6542277"/>
            <a:ext cx="470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987824" y="980728"/>
            <a:ext cx="0" cy="532859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390412" y="980728"/>
            <a:ext cx="0" cy="532859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732240" y="980728"/>
            <a:ext cx="0" cy="532859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884368" y="980728"/>
            <a:ext cx="0" cy="532859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79512" y="980728"/>
            <a:ext cx="0" cy="532859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964488" y="980728"/>
            <a:ext cx="0" cy="532859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139952" y="980728"/>
            <a:ext cx="0" cy="532859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5527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0000">
              <a:schemeClr val="bg1">
                <a:lumMod val="85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318875"/>
            <a:ext cx="7380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ДИНАМИКА СТРУКТУРЫ ДОХОДОВ БЮДЖЕТА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6" r="25886" b="27320"/>
          <a:stretch/>
        </p:blipFill>
        <p:spPr bwMode="auto">
          <a:xfrm>
            <a:off x="699611" y="237975"/>
            <a:ext cx="1064077" cy="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760990" y="6542277"/>
            <a:ext cx="470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3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65607120"/>
              </p:ext>
            </p:extLst>
          </p:nvPr>
        </p:nvGraphicFramePr>
        <p:xfrm>
          <a:off x="856986" y="980728"/>
          <a:ext cx="7933404" cy="921739"/>
        </p:xfrm>
        <a:graphic>
          <a:graphicData uri="http://schemas.openxmlformats.org/drawingml/2006/table">
            <a:tbl>
              <a:tblPr/>
              <a:tblGrid>
                <a:gridCol w="1224136"/>
                <a:gridCol w="1296144"/>
                <a:gridCol w="1224136"/>
                <a:gridCol w="1296144"/>
                <a:gridCol w="2892844"/>
              </a:tblGrid>
              <a:tr h="7819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6</a:t>
                      </a:r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год </a:t>
                      </a:r>
                      <a:endParaRPr lang="ru-RU" sz="1600" b="1" i="0" u="none" strike="noStrike" dirty="0" smtClean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прогноз</a:t>
                      </a:r>
                    </a:p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12,6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2017 </a:t>
                      </a:r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год </a:t>
                      </a:r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</a:p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12,1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2018 год</a:t>
                      </a:r>
                    </a:p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</a:p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11,4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2019 </a:t>
                      </a:r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год </a:t>
                      </a:r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</a:p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11,0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Доходы </a:t>
                      </a:r>
                    </a:p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млрд. руб.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056235160"/>
              </p:ext>
            </p:extLst>
          </p:nvPr>
        </p:nvGraphicFramePr>
        <p:xfrm>
          <a:off x="305272" y="1412775"/>
          <a:ext cx="8587208" cy="5129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94227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0000">
              <a:schemeClr val="bg1">
                <a:lumMod val="85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318875"/>
            <a:ext cx="7380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СТРУКТУРА ДОХОДОВ БЮДЖЕТА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6" r="25886" b="27320"/>
          <a:stretch/>
        </p:blipFill>
        <p:spPr bwMode="auto">
          <a:xfrm>
            <a:off x="699611" y="237975"/>
            <a:ext cx="1064077" cy="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760990" y="6542277"/>
            <a:ext cx="470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4</a:t>
            </a: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762256881"/>
              </p:ext>
            </p:extLst>
          </p:nvPr>
        </p:nvGraphicFramePr>
        <p:xfrm>
          <a:off x="45515" y="2111399"/>
          <a:ext cx="3145383" cy="3045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638936154"/>
              </p:ext>
            </p:extLst>
          </p:nvPr>
        </p:nvGraphicFramePr>
        <p:xfrm>
          <a:off x="3069173" y="2111399"/>
          <a:ext cx="3030308" cy="3037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564869987"/>
              </p:ext>
            </p:extLst>
          </p:nvPr>
        </p:nvGraphicFramePr>
        <p:xfrm>
          <a:off x="6036177" y="2111399"/>
          <a:ext cx="3137711" cy="3029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133620"/>
              </p:ext>
            </p:extLst>
          </p:nvPr>
        </p:nvGraphicFramePr>
        <p:xfrm>
          <a:off x="305272" y="1052737"/>
          <a:ext cx="8587209" cy="864096"/>
        </p:xfrm>
        <a:graphic>
          <a:graphicData uri="http://schemas.openxmlformats.org/drawingml/2006/table">
            <a:tbl>
              <a:tblPr/>
              <a:tblGrid>
                <a:gridCol w="2862403"/>
                <a:gridCol w="2862403"/>
                <a:gridCol w="2862403"/>
              </a:tblGrid>
              <a:tr h="8640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2017</a:t>
                      </a:r>
                    </a:p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проект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2018</a:t>
                      </a:r>
                      <a:endParaRPr lang="ru-RU" sz="2000" b="1" i="0" u="none" strike="noStrike" dirty="0" smtClean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2019</a:t>
                      </a:r>
                    </a:p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Овал 3"/>
          <p:cNvSpPr/>
          <p:nvPr/>
        </p:nvSpPr>
        <p:spPr>
          <a:xfrm>
            <a:off x="1115616" y="5182453"/>
            <a:ext cx="144016" cy="144016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387497" y="5085184"/>
            <a:ext cx="360040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2500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50000" endPos="0" dist="5000" dir="5400000" sy="-100000" rotWithShape="0"/>
                </a:effectLst>
              </a:rPr>
              <a:t>Налоги на имущество</a:t>
            </a:r>
          </a:p>
        </p:txBody>
      </p:sp>
      <p:sp>
        <p:nvSpPr>
          <p:cNvPr id="17" name="Овал 16"/>
          <p:cNvSpPr/>
          <p:nvPr/>
        </p:nvSpPr>
        <p:spPr>
          <a:xfrm>
            <a:off x="1115616" y="5470485"/>
            <a:ext cx="144016" cy="14401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387497" y="5373216"/>
            <a:ext cx="360040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2500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50000" endPos="0" dist="5000" dir="5400000" sy="-100000" rotWithShape="0"/>
                </a:effectLst>
              </a:rPr>
              <a:t>Доходы от </a:t>
            </a:r>
            <a:r>
              <a:rPr lang="ru-RU" sz="1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2500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50000" endPos="0" dist="5000" dir="5400000" sy="-100000" rotWithShape="0"/>
                </a:effectLst>
              </a:rPr>
              <a:t>Харьяги</a:t>
            </a:r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2500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50000" endPos="0" dist="5000" dir="5400000" sy="-100000" rotWithShape="0"/>
                </a:effectLst>
              </a:rPr>
              <a:t> </a:t>
            </a:r>
          </a:p>
        </p:txBody>
      </p:sp>
      <p:sp>
        <p:nvSpPr>
          <p:cNvPr id="19" name="Овал 18"/>
          <p:cNvSpPr/>
          <p:nvPr/>
        </p:nvSpPr>
        <p:spPr>
          <a:xfrm>
            <a:off x="1115616" y="5805264"/>
            <a:ext cx="144016" cy="14401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387497" y="5707995"/>
            <a:ext cx="360040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2500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50000" endPos="0" dist="5000" dir="5400000" sy="-100000" rotWithShape="0"/>
                </a:effectLst>
              </a:rPr>
              <a:t>Прочие неналоговые доходы</a:t>
            </a:r>
          </a:p>
        </p:txBody>
      </p:sp>
      <p:sp>
        <p:nvSpPr>
          <p:cNvPr id="26" name="Овал 25"/>
          <p:cNvSpPr/>
          <p:nvPr/>
        </p:nvSpPr>
        <p:spPr>
          <a:xfrm>
            <a:off x="1115616" y="6093296"/>
            <a:ext cx="144016" cy="14401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387497" y="5996027"/>
            <a:ext cx="360040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2500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50000" endPos="0" dist="5000" dir="5400000" sy="-100000" rotWithShape="0"/>
                </a:effectLst>
              </a:rPr>
              <a:t>Прочие налоговые доходы</a:t>
            </a:r>
          </a:p>
        </p:txBody>
      </p:sp>
      <p:sp>
        <p:nvSpPr>
          <p:cNvPr id="28" name="Овал 27"/>
          <p:cNvSpPr/>
          <p:nvPr/>
        </p:nvSpPr>
        <p:spPr>
          <a:xfrm>
            <a:off x="4660159" y="5207714"/>
            <a:ext cx="144016" cy="14401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932040" y="5110445"/>
            <a:ext cx="360040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2500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50000" endPos="0" dist="5000" dir="5400000" sy="-100000" rotWithShape="0"/>
                </a:effectLst>
              </a:rPr>
              <a:t>Безвозмездные поступления</a:t>
            </a:r>
          </a:p>
        </p:txBody>
      </p:sp>
      <p:sp>
        <p:nvSpPr>
          <p:cNvPr id="30" name="Овал 29"/>
          <p:cNvSpPr/>
          <p:nvPr/>
        </p:nvSpPr>
        <p:spPr>
          <a:xfrm>
            <a:off x="4660159" y="5495746"/>
            <a:ext cx="144016" cy="14401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932040" y="5398477"/>
            <a:ext cx="360040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2500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50000" endPos="0" dist="5000" dir="5400000" sy="-100000" rotWithShape="0"/>
                </a:effectLst>
              </a:rPr>
              <a:t>Налог на прибыль организаций</a:t>
            </a:r>
          </a:p>
        </p:txBody>
      </p:sp>
      <p:sp>
        <p:nvSpPr>
          <p:cNvPr id="32" name="Овал 31"/>
          <p:cNvSpPr/>
          <p:nvPr/>
        </p:nvSpPr>
        <p:spPr>
          <a:xfrm>
            <a:off x="4660159" y="5762292"/>
            <a:ext cx="144016" cy="14401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932040" y="5665023"/>
            <a:ext cx="360040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2500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5400000"/>
                </a:gradFill>
                <a:effectLst>
                  <a:reflection blurRad="12700" stA="50000" endPos="0" dist="5000" dir="5400000" sy="-100000" rotWithShape="0"/>
                </a:effectLst>
              </a:rPr>
              <a:t>Налог на доходы физ. лиц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3131840" y="1052736"/>
            <a:ext cx="0" cy="8640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156176" y="1052736"/>
            <a:ext cx="0" cy="8640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4055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0000">
              <a:schemeClr val="bg1">
                <a:lumMod val="85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318875"/>
            <a:ext cx="7380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НОРМАТИВЫ ОТЧИСЛЕНИЯ НАЛОГОВ 2016-2017 гг.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6" r="25886" b="27320"/>
          <a:stretch/>
        </p:blipFill>
        <p:spPr bwMode="auto">
          <a:xfrm>
            <a:off x="699611" y="237975"/>
            <a:ext cx="1064077" cy="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760990" y="6542277"/>
            <a:ext cx="470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5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74291556"/>
              </p:ext>
            </p:extLst>
          </p:nvPr>
        </p:nvGraphicFramePr>
        <p:xfrm>
          <a:off x="179512" y="908720"/>
          <a:ext cx="8816502" cy="56250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91458"/>
                <a:gridCol w="827101"/>
                <a:gridCol w="1310033"/>
                <a:gridCol w="1224136"/>
                <a:gridCol w="1152128"/>
                <a:gridCol w="1111646"/>
              </a:tblGrid>
              <a:tr h="788531"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Доходы от плательщиков 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  <a:p>
                      <a:pPr algn="ctr" rtl="0" fontAlgn="b"/>
                      <a:r>
                        <a:rPr lang="ru-RU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 </a:t>
                      </a:r>
                      <a:r>
                        <a:rPr lang="ru-RU" sz="20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территории НАО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РФ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Арх</a:t>
                      </a:r>
                      <a:r>
                        <a:rPr lang="ru-RU" sz="2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.</a:t>
                      </a:r>
                    </a:p>
                    <a:p>
                      <a:pPr algn="ctr" rtl="0" fontAlgn="ctr"/>
                      <a:r>
                        <a:rPr lang="ru-RU" sz="2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обл.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НАО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МО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  <a:p>
                      <a:pPr algn="ctr" rtl="0" fontAlgn="ctr"/>
                      <a:r>
                        <a:rPr lang="ru-RU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НАО</a:t>
                      </a:r>
                      <a:endParaRPr lang="ru-RU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16769"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Налог </a:t>
                      </a:r>
                      <a:r>
                        <a:rPr lang="ru-RU" sz="14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на прибыль организаций </a:t>
                      </a:r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20%                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2016 г.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2,0%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65</a:t>
                      </a:r>
                      <a:r>
                        <a:rPr lang="ru-RU" sz="18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% от 18%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35</a:t>
                      </a:r>
                      <a:r>
                        <a:rPr lang="ru-RU" sz="18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% от 18%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</a:tr>
              <a:tr h="316769">
                <a:tc vMerge="1"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4274" marR="4274" marT="4274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2017 г.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3,0%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65% от 17%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35% от 17%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</a:tr>
              <a:tr h="316769">
                <a:tc rowSpan="2">
                  <a:txBody>
                    <a:bodyPr/>
                    <a:lstStyle/>
                    <a:p>
                      <a:pPr algn="l" rtl="0" fontAlgn="b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Налог </a:t>
                      </a:r>
                      <a:r>
                        <a:rPr lang="ru-RU" sz="14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на прибыль </a:t>
                      </a:r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организаций</a:t>
                      </a:r>
                      <a:endParaRPr lang="ru-RU" sz="1400" b="1" u="none" strike="noStrike" dirty="0" smtClean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</a:endParaRPr>
                    </a:p>
                    <a:p>
                      <a:pPr algn="l" rtl="0" fontAlgn="b"/>
                      <a:r>
                        <a:rPr lang="ru-RU" sz="1400" b="1" u="none" strike="noStrike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…</a:t>
                      </a:r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при СРП </a:t>
                      </a:r>
                      <a:r>
                        <a:rPr lang="en-US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36,6</a:t>
                      </a:r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%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2016 г.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48%</a:t>
                      </a:r>
                      <a:endParaRPr lang="ru-RU" sz="2000" b="0" i="0" u="none" strike="noStrike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32%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67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2017 г.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25%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43%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32%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6769">
                <a:tc gridSpan="2">
                  <a:txBody>
                    <a:bodyPr/>
                    <a:lstStyle/>
                    <a:p>
                      <a:pPr algn="l" rtl="0" fontAlgn="b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Налог </a:t>
                      </a:r>
                      <a:r>
                        <a:rPr lang="ru-RU" sz="14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на доходы физических лиц 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35%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35%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30%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</a:tr>
              <a:tr h="316769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  НДФЛ, уплачиваемый </a:t>
                      </a:r>
                      <a:r>
                        <a:rPr lang="ru-RU" sz="1400" b="1" i="0" u="none" strike="noStrike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иностран</a:t>
                      </a:r>
                      <a:r>
                        <a:rPr lang="ru-RU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. гражданами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75%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25%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6769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Акцизы </a:t>
                      </a:r>
                      <a:r>
                        <a:rPr lang="ru-RU" sz="14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на </a:t>
                      </a:r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алкогольную продукцию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50%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50%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2000" b="0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</a:tr>
              <a:tr h="316769">
                <a:tc gridSpan="2">
                  <a:txBody>
                    <a:bodyPr/>
                    <a:lstStyle/>
                    <a:p>
                      <a:pPr algn="l" rtl="0" fontAlgn="b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Налог</a:t>
                      </a:r>
                      <a:r>
                        <a:rPr lang="ru-RU" sz="14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, взимаемый в связи с применением УСН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50%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50%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1724">
                <a:tc gridSpan="2">
                  <a:txBody>
                    <a:bodyPr/>
                    <a:lstStyle/>
                    <a:p>
                      <a:pPr algn="l" rtl="0" fontAlgn="b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Налог </a:t>
                      </a:r>
                      <a:r>
                        <a:rPr lang="ru-RU" sz="14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на добычу полезных ископаемых (налог на </a:t>
                      </a:r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  </a:t>
                      </a:r>
                      <a:r>
                        <a:rPr lang="ru-RU" sz="1400" b="1" u="none" strike="noStrike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..</a:t>
                      </a:r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добычу </a:t>
                      </a:r>
                      <a:r>
                        <a:rPr lang="ru-RU" sz="1400" b="1" u="none" strike="noStrike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общераспр</a:t>
                      </a:r>
                      <a:r>
                        <a:rPr lang="ru-RU" sz="14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. полезных ископаемых)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50%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50%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</a:tr>
              <a:tr h="660396">
                <a:tc gridSpan="2">
                  <a:txBody>
                    <a:bodyPr/>
                    <a:lstStyle/>
                    <a:p>
                      <a:pPr algn="l" rtl="0" fontAlgn="b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Регулярные </a:t>
                      </a:r>
                      <a:r>
                        <a:rPr lang="ru-RU" sz="14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платежи за добычу полезных </a:t>
                      </a:r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</a:t>
                      </a:r>
                      <a:r>
                        <a:rPr lang="ru-RU" sz="1400" b="1" u="none" strike="noStrike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..</a:t>
                      </a:r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ископаемых </a:t>
                      </a:r>
                      <a:r>
                        <a:rPr lang="ru-RU" sz="14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(роялти) при выполнении </a:t>
                      </a:r>
                      <a:r>
                        <a:rPr lang="ru-RU" sz="1400" b="1" u="none" strike="noStrike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..</a:t>
                      </a:r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соглашения о </a:t>
                      </a:r>
                      <a:r>
                        <a:rPr lang="ru-RU" sz="14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разделе продукции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95%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2,5%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8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2,5%</a:t>
                      </a:r>
                      <a:endParaRPr lang="ru-RU" sz="18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1724">
                <a:tc gridSpan="2">
                  <a:txBody>
                    <a:bodyPr/>
                    <a:lstStyle/>
                    <a:p>
                      <a:pPr algn="l" rtl="0" fontAlgn="b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Сборы </a:t>
                      </a:r>
                      <a:r>
                        <a:rPr lang="ru-RU" sz="14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за пользование объектами водных </a:t>
                      </a:r>
                      <a:r>
                        <a:rPr lang="ru-RU" sz="1400" b="1" u="none" strike="noStrike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..</a:t>
                      </a:r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биологических </a:t>
                      </a:r>
                      <a:r>
                        <a:rPr lang="ru-RU" sz="14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ресурсов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20%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40%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40%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</a:tr>
              <a:tr h="441724">
                <a:tc gridSpan="2">
                  <a:txBody>
                    <a:bodyPr/>
                    <a:lstStyle/>
                    <a:p>
                      <a:pPr algn="l" rtl="0" fontAlgn="b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Сборы </a:t>
                      </a:r>
                      <a:r>
                        <a:rPr lang="ru-RU" sz="1400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за пользование объектами животного </a:t>
                      </a:r>
                      <a:r>
                        <a:rPr lang="ru-RU" sz="1400" b="1" u="none" strike="noStrike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..</a:t>
                      </a:r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мира 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х</a:t>
                      </a:r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50%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50%</a:t>
                      </a:r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х</a:t>
                      </a:r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4274" marR="4274" marT="427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6769">
                <a:tc gridSpan="2">
                  <a:txBody>
                    <a:bodyPr/>
                    <a:lstStyle/>
                    <a:p>
                      <a:pPr algn="l" rtl="0" fontAlgn="b"/>
                      <a:r>
                        <a:rPr lang="ru-RU" sz="1400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   Государственная пошлина</a:t>
                      </a:r>
                      <a:endParaRPr lang="ru-RU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20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50%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50%</a:t>
                      </a:r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200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х</a:t>
                      </a:r>
                      <a:endParaRPr lang="ru-RU" sz="2000" b="0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/>
                      </a:endParaRPr>
                    </a:p>
                  </a:txBody>
                  <a:tcPr marL="4274" marR="4274" marT="4274" marB="0" anchor="ctr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2462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C:\Documents and Settings\Евросеть\Мои документы\норвегия\отбор\виды природы\dsc04017.jpg"/>
          <p:cNvPicPr>
            <a:picLocks noChangeAspect="1" noChangeArrowheads="1"/>
          </p:cNvPicPr>
          <p:nvPr/>
        </p:nvPicPr>
        <p:blipFill rotWithShape="1">
          <a:blip r:embed="rId2" cstate="print">
            <a:grayscl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r="11952" b="19300"/>
          <a:stretch/>
        </p:blipFill>
        <p:spPr bwMode="auto">
          <a:xfrm>
            <a:off x="-1152" y="692696"/>
            <a:ext cx="9145152" cy="5919119"/>
          </a:xfrm>
          <a:prstGeom prst="rect">
            <a:avLst/>
          </a:prstGeom>
          <a:noFill/>
        </p:spPr>
      </p:pic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53071993"/>
              </p:ext>
            </p:extLst>
          </p:nvPr>
        </p:nvGraphicFramePr>
        <p:xfrm>
          <a:off x="179512" y="1371686"/>
          <a:ext cx="4391912" cy="1809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131840" y="3196719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722348" y="1268759"/>
            <a:ext cx="241483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2500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5400000"/>
                </a:gradFill>
                <a:effectLst/>
              </a:rPr>
              <a:t>Курс доллара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25000">
                    <a:schemeClr val="tx2">
                      <a:lumMod val="75000"/>
                    </a:schemeClr>
                  </a:gs>
                  <a:gs pos="100000">
                    <a:schemeClr val="tx2">
                      <a:lumMod val="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9552" y="4866496"/>
            <a:ext cx="241483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2500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5400000"/>
                </a:gradFill>
                <a:effectLst/>
              </a:rPr>
              <a:t>Доходы, млрд. руб.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25000">
                    <a:schemeClr val="tx2">
                      <a:lumMod val="75000"/>
                    </a:schemeClr>
                  </a:gs>
                  <a:gs pos="100000">
                    <a:schemeClr val="tx2">
                      <a:lumMod val="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9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21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763688" y="318875"/>
            <a:ext cx="7380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ДОХОДЫ ПО ПРОЕКТУ «ХАРЬЯГА»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6" r="25886" b="27320"/>
          <a:stretch/>
        </p:blipFill>
        <p:spPr bwMode="auto">
          <a:xfrm>
            <a:off x="699611" y="237975"/>
            <a:ext cx="1064077" cy="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8760990" y="6542277"/>
            <a:ext cx="470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979712" y="1268760"/>
            <a:ext cx="241483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25000">
                      <a:schemeClr val="tx2">
                        <a:lumMod val="75000"/>
                      </a:schemeClr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5400000"/>
                </a:gradFill>
                <a:effectLst/>
              </a:rPr>
              <a:t>Цена на нефть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25000">
                    <a:schemeClr val="tx2">
                      <a:lumMod val="75000"/>
                    </a:schemeClr>
                  </a:gs>
                  <a:gs pos="100000">
                    <a:schemeClr val="tx2">
                      <a:lumMod val="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aphicFrame>
        <p:nvGraphicFramePr>
          <p:cNvPr id="29" name="Диаграмма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491933733"/>
              </p:ext>
            </p:extLst>
          </p:nvPr>
        </p:nvGraphicFramePr>
        <p:xfrm>
          <a:off x="4604908" y="1215998"/>
          <a:ext cx="4321056" cy="1824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0" name="Диаграмма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039372667"/>
              </p:ext>
            </p:extLst>
          </p:nvPr>
        </p:nvGraphicFramePr>
        <p:xfrm>
          <a:off x="290966" y="3381385"/>
          <a:ext cx="8690742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xmlns="" val="394986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0000">
              <a:schemeClr val="bg1">
                <a:lumMod val="85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318875"/>
            <a:ext cx="7380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ДИНАМИКА СТРУКТУРЫ РАСХОДОВ БЮДЖЕТА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6" r="25886" b="27320"/>
          <a:stretch/>
        </p:blipFill>
        <p:spPr bwMode="auto">
          <a:xfrm>
            <a:off x="699611" y="237975"/>
            <a:ext cx="1064077" cy="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760990" y="6542277"/>
            <a:ext cx="470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7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3131840" y="1052736"/>
            <a:ext cx="0" cy="8640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156176" y="1052736"/>
            <a:ext cx="0" cy="8640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14604069"/>
              </p:ext>
            </p:extLst>
          </p:nvPr>
        </p:nvGraphicFramePr>
        <p:xfrm>
          <a:off x="827584" y="980728"/>
          <a:ext cx="7933404" cy="921739"/>
        </p:xfrm>
        <a:graphic>
          <a:graphicData uri="http://schemas.openxmlformats.org/drawingml/2006/table">
            <a:tbl>
              <a:tblPr/>
              <a:tblGrid>
                <a:gridCol w="1224136"/>
                <a:gridCol w="1296144"/>
                <a:gridCol w="1224136"/>
                <a:gridCol w="1296144"/>
                <a:gridCol w="2892844"/>
              </a:tblGrid>
              <a:tr h="7819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6</a:t>
                      </a:r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год </a:t>
                      </a:r>
                      <a:endParaRPr lang="ru-RU" sz="1600" b="1" i="0" u="none" strike="noStrike" dirty="0" smtClean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план</a:t>
                      </a:r>
                    </a:p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17,2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2017 </a:t>
                      </a:r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год </a:t>
                      </a:r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</a:p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12,9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2018 год</a:t>
                      </a:r>
                    </a:p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</a:p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11,4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2019 </a:t>
                      </a:r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год </a:t>
                      </a:r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</a:p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11,0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Доходы </a:t>
                      </a:r>
                    </a:p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млрд. руб.</a:t>
                      </a:r>
                      <a:endParaRPr lang="ru-RU" sz="2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8" name="Диаграмма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98575325"/>
              </p:ext>
            </p:extLst>
          </p:nvPr>
        </p:nvGraphicFramePr>
        <p:xfrm>
          <a:off x="336177" y="1556791"/>
          <a:ext cx="8496300" cy="5048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40032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0000">
              <a:schemeClr val="bg1">
                <a:lumMod val="85000"/>
              </a:schemeClr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94"/>
          <a:stretch/>
        </p:blipFill>
        <p:spPr bwMode="auto">
          <a:xfrm>
            <a:off x="-5234" y="6605751"/>
            <a:ext cx="9179122" cy="27331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236" y="6573055"/>
            <a:ext cx="91596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Ненецкий автономный округ</a:t>
            </a:r>
            <a:endParaRPr lang="ru-RU" sz="15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1763688" y="266624"/>
            <a:ext cx="7410200" cy="50461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318875"/>
            <a:ext cx="612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НАЦИОНАЛЬНАЯ ЭКОНОМИКА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534" t="26376" r="25886" b="27320"/>
          <a:stretch/>
        </p:blipFill>
        <p:spPr bwMode="auto">
          <a:xfrm>
            <a:off x="699611" y="237975"/>
            <a:ext cx="1064077" cy="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tbaeva\Desktop\выступления\Бюджетное послание\готовые слайды\БЮДЖЕТНОЕ ПОСЛАНИЕ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54" t="96194" r="8528"/>
          <a:stretch/>
        </p:blipFill>
        <p:spPr bwMode="auto">
          <a:xfrm>
            <a:off x="-36512" y="260648"/>
            <a:ext cx="683568" cy="50405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760990" y="6542277"/>
            <a:ext cx="470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2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3131840" y="1052736"/>
            <a:ext cx="0" cy="8640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156176" y="1052736"/>
            <a:ext cx="0" cy="86409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33044655"/>
              </p:ext>
            </p:extLst>
          </p:nvPr>
        </p:nvGraphicFramePr>
        <p:xfrm>
          <a:off x="179511" y="980728"/>
          <a:ext cx="8784978" cy="5561394"/>
        </p:xfrm>
        <a:graphic>
          <a:graphicData uri="http://schemas.openxmlformats.org/drawingml/2006/table">
            <a:tbl>
              <a:tblPr/>
              <a:tblGrid>
                <a:gridCol w="864097"/>
                <a:gridCol w="2448273"/>
                <a:gridCol w="1304360"/>
                <a:gridCol w="1389416"/>
                <a:gridCol w="1389416"/>
                <a:gridCol w="1389416"/>
              </a:tblGrid>
              <a:tr h="1263979"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 Показатель,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млн. руб.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</a:t>
                      </a:r>
                      <a:r>
                        <a:rPr lang="en-US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6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уточн</a:t>
                      </a:r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. план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2017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проект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2018</a:t>
                      </a:r>
                      <a:endParaRPr lang="ru-RU" sz="2000" b="1" i="0" u="none" strike="noStrike" dirty="0" smtClean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2019</a:t>
                      </a:r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проект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9220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НАЦИОНАЛЬНАЯ  </a:t>
                      </a:r>
                      <a:r>
                        <a:rPr lang="ru-RU" sz="2000" b="1" i="0" u="none" strike="noStrike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imes New Roman"/>
                        </a:rPr>
                        <a:t>.</a:t>
                      </a:r>
                      <a:r>
                        <a:rPr lang="ru-RU" sz="20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ЭКОНОМИКА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3 </a:t>
                      </a:r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637,3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 </a:t>
                      </a:r>
                      <a:r>
                        <a:rPr lang="ru-RU" sz="18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979,0</a:t>
                      </a:r>
                      <a:endParaRPr lang="ru-RU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996,4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922,8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Общеэкономические </a:t>
                      </a:r>
                      <a:r>
                        <a:rPr lang="ru-RU" sz="1600" b="1" i="0" u="none" strike="noStrike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Times New Roman"/>
                        </a:rPr>
                        <a:t>.</a:t>
                      </a:r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вопросы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221,3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191,3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180,2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180,2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94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Сельское </a:t>
                      </a:r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хозяйство и </a:t>
                      </a:r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imes New Roman"/>
                        </a:rPr>
                        <a:t>.</a:t>
                      </a:r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рыболовство</a:t>
                      </a:r>
                      <a:endParaRPr lang="ru-RU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707,5</a:t>
                      </a:r>
                      <a:endParaRPr lang="ru-RU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479,4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126,8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125,3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163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Водное хозяйство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6,6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10,1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6,6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6,6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1104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Лесное хозяйство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15,9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19,4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13,4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13,5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Транспорт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359,1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206,6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86,8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90,0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040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Дорожное </a:t>
                      </a:r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хозяйство </a:t>
                      </a:r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imes New Roman"/>
                        </a:rPr>
                        <a:t>.</a:t>
                      </a:r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(</a:t>
                      </a:r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дорожные фонды)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 </a:t>
                      </a:r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541,0</a:t>
                      </a:r>
                      <a:endParaRPr lang="ru-RU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477,2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145,4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158,8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Связь </a:t>
                      </a:r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и </a:t>
                      </a:r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информатика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326,0</a:t>
                      </a:r>
                      <a:endParaRPr lang="ru-RU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199,6</a:t>
                      </a:r>
                      <a:endParaRPr lang="ru-RU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118,8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118,8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783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Другие </a:t>
                      </a:r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вопросы в </a:t>
                      </a:r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imes New Roman"/>
                        </a:rPr>
                        <a:t>.</a:t>
                      </a:r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области </a:t>
                      </a:r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национальной </a:t>
                      </a:r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Times New Roman"/>
                        </a:rPr>
                        <a:t>.</a:t>
                      </a:r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экономики</a:t>
                      </a:r>
                      <a:endParaRPr lang="ru-RU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460,0</a:t>
                      </a:r>
                      <a:endParaRPr lang="ru-RU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395,4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318,4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229,6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5" name="Прямая соединительная линия 14"/>
          <p:cNvCxnSpPr/>
          <p:nvPr/>
        </p:nvCxnSpPr>
        <p:spPr>
          <a:xfrm>
            <a:off x="3491880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860032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228184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596336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8964488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79512" y="980728"/>
            <a:ext cx="0" cy="556154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3271383"/>
            <a:ext cx="915888" cy="675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7365" y="5877272"/>
            <a:ext cx="576064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D:\02. Поручения руководства\03_БЮДЖЕТ\2017 год план 2018 и 2019\значки\free-road-clipart-1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669" t="-530" r="-4258" b="59709"/>
          <a:stretch/>
        </p:blipFill>
        <p:spPr bwMode="auto">
          <a:xfrm>
            <a:off x="358614" y="4990070"/>
            <a:ext cx="638629" cy="52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02. Поручения руководства\03_БЮДЖЕТ\2017 год план 2018 и 2019\значки\pine-tree-clip-art-silhouett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0983" y="4036256"/>
            <a:ext cx="716260" cy="61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614" y="2276872"/>
            <a:ext cx="540978" cy="58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4" name="Прямая соединительная линия 23"/>
          <p:cNvCxnSpPr/>
          <p:nvPr/>
        </p:nvCxnSpPr>
        <p:spPr>
          <a:xfrm flipH="1">
            <a:off x="179512" y="6542277"/>
            <a:ext cx="878497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4753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50DBB481C93DAF419A9D48EED46B42D6" ma:contentTypeVersion="3" ma:contentTypeDescription="Создание документа." ma:contentTypeScope="" ma:versionID="20dbf1f872c94d5731e00c14416be59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b3ba674a53626fac878382b5a4458d3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RoutingRuleDescrip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9" nillable="true" ma:displayName="Описание" ma:hidden="true" ma:internalName="RoutingRuleDescription" ma:readOnly="fals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outingRuleDescription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D330D0-2863-482D-815F-6CAF1FE6B6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84CB181-D497-4C8A-A9CD-4DFAF77D42EC}">
  <ds:schemaRefs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schemas.microsoft.com/sharepoint/v3"/>
    <ds:schemaRef ds:uri="http://schemas.openxmlformats.org/package/2006/metadata/core-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B05327B-0C1B-4865-A2A1-768100CE681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1711</TotalTime>
  <Words>2779</Words>
  <Application>Microsoft Office PowerPoint</Application>
  <PresentationFormat>Экран (4:3)</PresentationFormat>
  <Paragraphs>1191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Журавлёва Галина Борисовна</dc:creator>
  <cp:lastModifiedBy>hrapova</cp:lastModifiedBy>
  <cp:revision>117</cp:revision>
  <cp:lastPrinted>2016-11-22T15:02:30Z</cp:lastPrinted>
  <dcterms:created xsi:type="dcterms:W3CDTF">2016-11-19T09:21:03Z</dcterms:created>
  <dcterms:modified xsi:type="dcterms:W3CDTF">2016-11-25T08:29:40Z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0x01010050DBB481C93DAF419A9D48EED46B42D6</vt:lpwstr>
  </property>
</Properties>
</file>